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7" r:id="rId2"/>
    <p:sldId id="29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98" r:id="rId19"/>
    <p:sldId id="297" r:id="rId20"/>
    <p:sldId id="274" r:id="rId21"/>
    <p:sldId id="275" r:id="rId22"/>
    <p:sldId id="276" r:id="rId23"/>
    <p:sldId id="277" r:id="rId24"/>
    <p:sldId id="278" r:id="rId25"/>
    <p:sldId id="299" r:id="rId26"/>
    <p:sldId id="300" r:id="rId27"/>
    <p:sldId id="301" r:id="rId28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7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8FBBA5-AA43-4CF8-AED9-03C9B16EA2C5}" type="datetimeFigureOut">
              <a:rPr lang="sk-SK" smtClean="0"/>
              <a:t>11. 12. 2019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F4A77D-50B7-48CE-9B8F-18772B3D35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323381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341C11C-06A6-41DE-B8DC-FE33876419E2}" type="slidenum">
              <a:rPr lang="sk-SK" altLang="sk-SK" sz="1400" smtClean="0"/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sk-SK" altLang="sk-SK" sz="1400"/>
          </a:p>
        </p:txBody>
      </p:sp>
      <p:sp>
        <p:nvSpPr>
          <p:cNvPr id="819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7488" y="812800"/>
            <a:ext cx="7121525" cy="40068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6788" cy="481012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1119995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E6E0D2C-596D-4764-9642-116C8E0E2879}" type="slidenum">
              <a:rPr lang="sk-SK" altLang="sk-SK" sz="1400" smtClean="0"/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sk-SK" altLang="sk-SK" sz="1400"/>
          </a:p>
        </p:txBody>
      </p:sp>
      <p:sp>
        <p:nvSpPr>
          <p:cNvPr id="1433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7488" y="812800"/>
            <a:ext cx="7121525" cy="40068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34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6788" cy="481012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11980214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lnSpc>
                <a:spcPct val="95000"/>
              </a:lnSpc>
              <a:buClrTx/>
              <a:buFontTx/>
              <a:buNone/>
            </a:pPr>
            <a:fld id="{63A03DBF-6A1F-4401-BDD0-32E692167954}" type="slidenum">
              <a:rPr lang="sk-SK" altLang="sk-SK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lnSpc>
                  <a:spcPct val="95000"/>
                </a:lnSpc>
                <a:buClrTx/>
                <a:buFontTx/>
                <a:buNone/>
              </a:pPr>
              <a:t>18</a:t>
            </a:fld>
            <a:endParaRPr lang="sk-SK" altLang="sk-SK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55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7488" y="812800"/>
            <a:ext cx="7121525" cy="40068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355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6788" cy="481012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41242379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F55F5DF-64B8-40FA-8E7C-52B203EAAAA1}" type="slidenum">
              <a:rPr lang="sk-SK" altLang="sk-SK" sz="1400" smtClean="0"/>
              <a:pPr>
                <a:spcBef>
                  <a:spcPct val="0"/>
                </a:spcBef>
                <a:buClrTx/>
                <a:buFontTx/>
                <a:buNone/>
              </a:pPr>
              <a:t>23</a:t>
            </a:fld>
            <a:endParaRPr lang="sk-SK" altLang="sk-SK" sz="1400"/>
          </a:p>
        </p:txBody>
      </p:sp>
      <p:sp>
        <p:nvSpPr>
          <p:cNvPr id="296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7488" y="812800"/>
            <a:ext cx="7121525" cy="40068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97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6788" cy="481012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4712966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017A807-2FEA-41BD-AB77-5C89B22A14AC}" type="slidenum">
              <a:rPr lang="sk-SK" altLang="sk-SK" sz="1400" smtClean="0"/>
              <a:pPr>
                <a:spcBef>
                  <a:spcPct val="0"/>
                </a:spcBef>
                <a:buClrTx/>
                <a:buFontTx/>
                <a:buNone/>
              </a:pPr>
              <a:t>24</a:t>
            </a:fld>
            <a:endParaRPr lang="sk-SK" altLang="sk-SK" sz="1400"/>
          </a:p>
        </p:txBody>
      </p:sp>
      <p:sp>
        <p:nvSpPr>
          <p:cNvPr id="317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7488" y="812800"/>
            <a:ext cx="7121525" cy="40068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17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6788" cy="481012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41153485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Upravte štýl predlohy podnadpisov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DDFCD-42D3-4219-B1CE-7C09D5C28A0E}" type="datetimeFigureOut">
              <a:rPr lang="sk-SK" smtClean="0"/>
              <a:t>11. 12. 2019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DF05F-879E-4E51-9A7E-F131476FBA1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78797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DDFCD-42D3-4219-B1CE-7C09D5C28A0E}" type="datetimeFigureOut">
              <a:rPr lang="sk-SK" smtClean="0"/>
              <a:t>11. 12. 2019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DF05F-879E-4E51-9A7E-F131476FBA1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95143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DDFCD-42D3-4219-B1CE-7C09D5C28A0E}" type="datetimeFigureOut">
              <a:rPr lang="sk-SK" smtClean="0"/>
              <a:t>11. 12. 2019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DF05F-879E-4E51-9A7E-F131476FBA1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568031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Názov a odráž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 názvu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 názvu</a:t>
            </a:r>
          </a:p>
        </p:txBody>
      </p:sp>
      <p:sp>
        <p:nvSpPr>
          <p:cNvPr id="57" name="Text úrovne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 úrovne 1</a:t>
            </a:r>
          </a:p>
          <a:p>
            <a:pPr lvl="1"/>
            <a:r>
              <a:t>Text úrovne 2</a:t>
            </a:r>
          </a:p>
          <a:p>
            <a:pPr lvl="2"/>
            <a:r>
              <a:t>Text úrovne 3</a:t>
            </a:r>
          </a:p>
          <a:p>
            <a:pPr lvl="3"/>
            <a:r>
              <a:t>Text úrovne 4</a:t>
            </a:r>
          </a:p>
          <a:p>
            <a:pPr lvl="4"/>
            <a:r>
              <a:t>Text úrovne 5</a:t>
            </a:r>
          </a:p>
        </p:txBody>
      </p:sp>
      <p:sp>
        <p:nvSpPr>
          <p:cNvPr id="4" name="Číslo snímky"/>
          <p:cNvSpPr txBox="1"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029561-2DBE-4F0D-8BF8-4042829313C4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2433329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dráž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ext úrovne 1…"/>
          <p:cNvSpPr txBox="1">
            <a:spLocks noGrp="1"/>
          </p:cNvSpPr>
          <p:nvPr>
            <p:ph type="body" idx="1"/>
          </p:nvPr>
        </p:nvSpPr>
        <p:spPr>
          <a:xfrm>
            <a:off x="892969" y="892970"/>
            <a:ext cx="10406063" cy="5072063"/>
          </a:xfrm>
          <a:prstGeom prst="rect">
            <a:avLst/>
          </a:prstGeom>
        </p:spPr>
        <p:txBody>
          <a:bodyPr/>
          <a:lstStyle/>
          <a:p>
            <a:r>
              <a:t>Text úrovne 1</a:t>
            </a:r>
          </a:p>
          <a:p>
            <a:pPr lvl="1"/>
            <a:r>
              <a:t>Text úrovne 2</a:t>
            </a:r>
          </a:p>
          <a:p>
            <a:pPr lvl="2"/>
            <a:r>
              <a:t>Text úrovne 3</a:t>
            </a:r>
          </a:p>
          <a:p>
            <a:pPr lvl="3"/>
            <a:r>
              <a:t>Text úrovne 4</a:t>
            </a:r>
          </a:p>
          <a:p>
            <a:pPr lvl="4"/>
            <a:r>
              <a:t>Text úrovne 5</a:t>
            </a:r>
          </a:p>
        </p:txBody>
      </p:sp>
      <p:sp>
        <p:nvSpPr>
          <p:cNvPr id="3" name="Číslo snímky"/>
          <p:cNvSpPr txBox="1"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73862-AB52-49A2-9A54-86D6FA1663BA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0115418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DDFCD-42D3-4219-B1CE-7C09D5C28A0E}" type="datetimeFigureOut">
              <a:rPr lang="sk-SK" smtClean="0"/>
              <a:t>11. 12. 2019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DF05F-879E-4E51-9A7E-F131476FBA1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94828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DDFCD-42D3-4219-B1CE-7C09D5C28A0E}" type="datetimeFigureOut">
              <a:rPr lang="sk-SK" smtClean="0"/>
              <a:t>11. 12. 2019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DF05F-879E-4E51-9A7E-F131476FBA1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16736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DDFCD-42D3-4219-B1CE-7C09D5C28A0E}" type="datetimeFigureOut">
              <a:rPr lang="sk-SK" smtClean="0"/>
              <a:t>11. 12. 2019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DF05F-879E-4E51-9A7E-F131476FBA1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8222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DDFCD-42D3-4219-B1CE-7C09D5C28A0E}" type="datetimeFigureOut">
              <a:rPr lang="sk-SK" smtClean="0"/>
              <a:t>11. 12. 2019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DF05F-879E-4E51-9A7E-F131476FBA1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84506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DDFCD-42D3-4219-B1CE-7C09D5C28A0E}" type="datetimeFigureOut">
              <a:rPr lang="sk-SK" smtClean="0"/>
              <a:t>11. 12. 2019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DF05F-879E-4E51-9A7E-F131476FBA1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56393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DDFCD-42D3-4219-B1CE-7C09D5C28A0E}" type="datetimeFigureOut">
              <a:rPr lang="sk-SK" smtClean="0"/>
              <a:t>11. 12. 2019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DF05F-879E-4E51-9A7E-F131476FBA1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20760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DDFCD-42D3-4219-B1CE-7C09D5C28A0E}" type="datetimeFigureOut">
              <a:rPr lang="sk-SK" smtClean="0"/>
              <a:t>11. 12. 2019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DF05F-879E-4E51-9A7E-F131476FBA1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93777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DDFCD-42D3-4219-B1CE-7C09D5C28A0E}" type="datetimeFigureOut">
              <a:rPr lang="sk-SK" smtClean="0"/>
              <a:t>11. 12. 2019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DF05F-879E-4E51-9A7E-F131476FBA1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79177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3DDFCD-42D3-4219-B1CE-7C09D5C28A0E}" type="datetimeFigureOut">
              <a:rPr lang="sk-SK" smtClean="0"/>
              <a:t>11. 12. 2019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5DF05F-879E-4E51-9A7E-F131476FBA1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41426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ctrTitle"/>
          </p:nvPr>
        </p:nvSpPr>
        <p:spPr>
          <a:xfrm>
            <a:off x="1524000" y="1596800"/>
            <a:ext cx="9144199" cy="1440233"/>
          </a:xfrm>
        </p:spPr>
        <p:txBody>
          <a:bodyPr>
            <a:normAutofit/>
          </a:bodyPr>
          <a:lstStyle/>
          <a:p>
            <a:pPr eaLnBrk="1" hangingPunct="1"/>
            <a:r>
              <a:rPr lang="sk-SK" altLang="sk-SK" sz="4800" b="1" dirty="0"/>
              <a:t>7. </a:t>
            </a:r>
            <a:br>
              <a:rPr lang="sk-SK" altLang="sk-SK" sz="4800" b="1" dirty="0"/>
            </a:br>
            <a:r>
              <a:rPr lang="sk-SK" altLang="sk-SK" sz="4800" b="1" dirty="0"/>
              <a:t>Bilingvizmus</a:t>
            </a:r>
            <a:endParaRPr lang="sk-SK" altLang="sk-SK" sz="4800" dirty="0"/>
          </a:p>
        </p:txBody>
      </p:sp>
      <p:sp>
        <p:nvSpPr>
          <p:cNvPr id="6" name="Rectangle 3"/>
          <p:cNvSpPr txBox="1">
            <a:spLocks noGrp="1" noChangeArrowheads="1"/>
          </p:cNvSpPr>
          <p:nvPr>
            <p:ph type="subTitle" idx="1"/>
          </p:nvPr>
        </p:nvSpPr>
        <p:spPr>
          <a:xfrm>
            <a:off x="1524000" y="2982416"/>
            <a:ext cx="9144000" cy="19962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endParaRPr lang="cs-CZ" altLang="hu-HU" sz="1200" dirty="0"/>
          </a:p>
          <a:p>
            <a:r>
              <a:rPr lang="sk-SK" altLang="sk-SK" b="1" dirty="0"/>
              <a:t>Vysokoškolské učebné materiály </a:t>
            </a:r>
            <a:endParaRPr lang="en-US" altLang="sk-SK" dirty="0"/>
          </a:p>
          <a:p>
            <a:r>
              <a:rPr lang="sk-SK" altLang="sk-SK" b="1" i="1" dirty="0"/>
              <a:t>Sociolingvistika v slovensko-maďarskom kontexte</a:t>
            </a:r>
          </a:p>
          <a:p>
            <a:r>
              <a:rPr lang="sk-SK" sz="2000" dirty="0"/>
              <a:t>KEGA 001UJS-4/2018</a:t>
            </a:r>
          </a:p>
          <a:p>
            <a:r>
              <a:rPr lang="sk-SK" altLang="sk-SK" sz="2000" dirty="0"/>
              <a:t>Pedagogická fakulta Univerzity J. </a:t>
            </a:r>
            <a:r>
              <a:rPr lang="sk-SK" altLang="sk-SK" sz="2000" dirty="0" err="1"/>
              <a:t>Selyeho</a:t>
            </a:r>
            <a:endParaRPr lang="en-US" altLang="sk-SK" sz="2000" dirty="0"/>
          </a:p>
          <a:p>
            <a:pPr>
              <a:lnSpc>
                <a:spcPct val="80000"/>
              </a:lnSpc>
            </a:pPr>
            <a:endParaRPr lang="hu-HU" altLang="hu-HU" sz="1200" dirty="0"/>
          </a:p>
          <a:p>
            <a:pPr>
              <a:lnSpc>
                <a:spcPct val="80000"/>
              </a:lnSpc>
            </a:pPr>
            <a:endParaRPr lang="cs-CZ" altLang="hu-HU" sz="1200" dirty="0"/>
          </a:p>
          <a:p>
            <a:pPr>
              <a:lnSpc>
                <a:spcPct val="80000"/>
              </a:lnSpc>
            </a:pPr>
            <a:endParaRPr lang="hu-HU" altLang="hu-HU" sz="1200" dirty="0"/>
          </a:p>
        </p:txBody>
      </p:sp>
      <p:sp>
        <p:nvSpPr>
          <p:cNvPr id="7" name="Podnadpis 2"/>
          <p:cNvSpPr txBox="1">
            <a:spLocks/>
          </p:cNvSpPr>
          <p:nvPr/>
        </p:nvSpPr>
        <p:spPr>
          <a:xfrm>
            <a:off x="7358368" y="5252445"/>
            <a:ext cx="3983865" cy="7252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2000" dirty="0" err="1"/>
              <a:t>PaedDr</a:t>
            </a:r>
            <a:r>
              <a:rPr lang="hu-HU" sz="2000" dirty="0"/>
              <a:t>. Eva </a:t>
            </a:r>
            <a:r>
              <a:rPr lang="hu-HU" sz="2000" dirty="0" err="1"/>
              <a:t>Győriová</a:t>
            </a:r>
            <a:r>
              <a:rPr lang="hu-HU" sz="2000" dirty="0"/>
              <a:t> </a:t>
            </a:r>
            <a:r>
              <a:rPr lang="hu-HU" sz="2000" dirty="0" err="1"/>
              <a:t>Baková</a:t>
            </a:r>
            <a:endParaRPr lang="hu-HU" sz="2000" dirty="0"/>
          </a:p>
        </p:txBody>
      </p:sp>
      <p:pic>
        <p:nvPicPr>
          <p:cNvPr id="5" name="Obrázok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450" y="786342"/>
            <a:ext cx="317500" cy="47625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227595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ozdiel medzi osvojením a používaním jazyka. Jedinec, ktorý si osvojil dva jazyky, ich nemusí v praxi používať v rovnakej miere, resp. druhý jazyk nemusí vôbec aktívne používať, resp. komunikuje dvomi jazykmi, ale druhý jazyk ovláda menej. Tento problém "/>
          <p:cNvSpPr>
            <a:spLocks noGrp="1"/>
          </p:cNvSpPr>
          <p:nvPr>
            <p:ph type="body" idx="1"/>
          </p:nvPr>
        </p:nvSpPr>
        <p:spPr>
          <a:xfrm>
            <a:off x="893647" y="660400"/>
            <a:ext cx="10404707" cy="5305095"/>
          </a:xfrm>
        </p:spPr>
        <p:txBody>
          <a:bodyPr>
            <a:noAutofit/>
          </a:bodyPr>
          <a:lstStyle/>
          <a:p>
            <a:pPr marL="160322" indent="-160322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AutoNum type="arabicPeriod"/>
            </a:pPr>
            <a:r>
              <a:rPr lang="sk-SK" altLang="sk-SK" sz="2400" dirty="0">
                <a:cs typeface="Times New Roman" panose="02020603050405020304" pitchFamily="18" charset="0"/>
                <a:sym typeface="Times New Roman" panose="02020603050405020304" pitchFamily="18" charset="0"/>
              </a:rPr>
              <a:t> Rozdiel medzi osvojením a používaním jazyka. Jedinec, ktorý si osvojil dva jazyky, ich nemusí v praxi používať v rovnakej miere, resp. druhý jazyk nemusí vôbec aktívne používať, resp. komunikuje dvomi jazykmi, ale druhý jazyk ovláda menej. Tento problém sa často uvádza aj ako rozdiel medzi stupňom (kompetencia) a funkciou (praktické využitie dvoch jazykov).</a:t>
            </a:r>
          </a:p>
          <a:p>
            <a:pPr marL="160322" indent="-160322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AutoNum type="arabicPeriod"/>
            </a:pPr>
            <a:r>
              <a:rPr lang="sk-SK" altLang="sk-SK" sz="2400" dirty="0">
                <a:cs typeface="Times New Roman" panose="02020603050405020304" pitchFamily="18" charset="0"/>
                <a:sym typeface="Times New Roman" panose="02020603050405020304" pitchFamily="18" charset="0"/>
              </a:rPr>
              <a:t> Jazykové zručnosti: hovorenie, porozumenie, čítanie a písanie. Jedinec môže aktívne používať jeden jazyk ako konverzačný prostriedok, avšak voliť iný jazyk pre písanie či čítanie. Iný výborne rozumie hovorenej i písanej forme druhého jazyka, ale nedokáže ním hovoriť alebo písať. Vtedy je reč o pasívnej alebo receptívnej kompetencii.</a:t>
            </a:r>
          </a:p>
        </p:txBody>
      </p:sp>
    </p:spTree>
    <p:extLst>
      <p:ext uri="{BB962C8B-B14F-4D97-AF65-F5344CB8AC3E}">
        <p14:creationId xmlns:p14="http://schemas.microsoft.com/office/powerpoint/2010/main" val="2466049399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Máloktorý bilingvista je na rovnakej poznávacej úrovni z oboch jazykov. Jeden býva často silnejší a jazykové zručnosti lepšie vyvinuté ako pri druhom.…"/>
          <p:cNvSpPr>
            <a:spLocks noGrp="1"/>
          </p:cNvSpPr>
          <p:nvPr>
            <p:ph type="body" idx="1"/>
          </p:nvPr>
        </p:nvSpPr>
        <p:spPr>
          <a:xfrm>
            <a:off x="893647" y="894093"/>
            <a:ext cx="10404707" cy="5071402"/>
          </a:xfrm>
        </p:spPr>
        <p:txBody>
          <a:bodyPr>
            <a:normAutofit fontScale="77500" lnSpcReduction="20000"/>
          </a:bodyPr>
          <a:lstStyle/>
          <a:p>
            <a:pPr marL="147623" indent="-147623" defTabSz="377787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AutoNum type="arabicPeriod" startAt="3"/>
            </a:pPr>
            <a:r>
              <a:rPr lang="sk-SK" altLang="sk-SK" sz="2700" dirty="0">
                <a:cs typeface="Times New Roman" panose="02020603050405020304" pitchFamily="18" charset="0"/>
                <a:sym typeface="Times New Roman" panose="02020603050405020304" pitchFamily="18" charset="0"/>
              </a:rPr>
              <a:t> Máloktorý bilingvista je na rovnakej poznávacej úrovni z oboch jazykov. Jeden býva často silnejší a jazykové zručnosti lepšie vyvinuté ako pri druhom. </a:t>
            </a:r>
          </a:p>
          <a:p>
            <a:pPr marL="147623" indent="-147623" defTabSz="377787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AutoNum type="arabicPeriod" startAt="3"/>
            </a:pPr>
            <a:r>
              <a:rPr lang="sk-SK" altLang="sk-SK" sz="2700" dirty="0">
                <a:cs typeface="Times New Roman" panose="02020603050405020304" pitchFamily="18" charset="0"/>
                <a:sym typeface="Times New Roman" panose="02020603050405020304" pitchFamily="18" charset="0"/>
              </a:rPr>
              <a:t> V takomto prípade sa hovorí o dominantnom jazyku, pričom ním nemusí byť prvý, resp. materinský jazyk bilingvistu. Niektorí bilingvisti majú rovnaké kompetencie v každom osvojenom jazyku ako </a:t>
            </a:r>
            <a:r>
              <a:rPr lang="sk-SK" altLang="sk-SK" sz="2700" dirty="0" err="1">
                <a:cs typeface="Times New Roman" panose="02020603050405020304" pitchFamily="18" charset="0"/>
                <a:sym typeface="Times New Roman" panose="02020603050405020304" pitchFamily="18" charset="0"/>
              </a:rPr>
              <a:t>monolingvisti</a:t>
            </a:r>
            <a:r>
              <a:rPr lang="sk-SK" altLang="sk-SK" sz="2700" dirty="0">
                <a:cs typeface="Times New Roman" panose="02020603050405020304" pitchFamily="18" charset="0"/>
                <a:sym typeface="Times New Roman" panose="02020603050405020304" pitchFamily="18" charset="0"/>
              </a:rPr>
              <a:t>. Je to dôsledok toho, že sa mení účel používania jazykov.</a:t>
            </a:r>
          </a:p>
          <a:p>
            <a:pPr marL="147623" indent="-147623" defTabSz="377787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AutoNum type="arabicPeriod" startAt="3"/>
            </a:pPr>
            <a:r>
              <a:rPr lang="sk-SK" altLang="sk-SK" sz="2700" dirty="0">
                <a:cs typeface="Times New Roman" panose="02020603050405020304" pitchFamily="18" charset="0"/>
                <a:sym typeface="Times New Roman" panose="02020603050405020304" pitchFamily="18" charset="0"/>
              </a:rPr>
              <a:t> Jazykové kompetencie bilingvistu sa môžu vplyvom meniacich sa okolností časom líšiť. Napríklad dieťa si môže v domácom prostredí osvojiť jazyk minority a neskôr, vplyvom vzdelávania alebo komunity, aj jazyk majority. Časom sa druhý jazyk môže stať dominantnejším. Ak jedinec opustí svoje rodisko alebo oblasť, v ktorej sa používa minoritný jazyk, prípadne stratí kontakt s inými používateľmi tohto jazyka, dochádza k strate plynulosti výpovede v prvom jazyku.</a:t>
            </a:r>
          </a:p>
        </p:txBody>
      </p:sp>
    </p:spTree>
    <p:extLst>
      <p:ext uri="{BB962C8B-B14F-4D97-AF65-F5344CB8AC3E}">
        <p14:creationId xmlns:p14="http://schemas.microsoft.com/office/powerpoint/2010/main" val="1605318774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J. Mistrík podotýka (1984, s. 379), že medzi aktívnou a pasívnou znalosťou jazyka môže byť obrovský rozdiel.…"/>
          <p:cNvSpPr txBox="1">
            <a:spLocks noGrp="1"/>
          </p:cNvSpPr>
          <p:nvPr>
            <p:ph type="body" idx="1"/>
          </p:nvPr>
        </p:nvSpPr>
        <p:spPr>
          <a:xfrm>
            <a:off x="893647" y="894093"/>
            <a:ext cx="10404707" cy="5071402"/>
          </a:xfrm>
        </p:spPr>
        <p:txBody>
          <a:bodyPr rtlCol="0">
            <a:normAutofit/>
          </a:bodyPr>
          <a:lstStyle/>
          <a:p>
            <a:pPr marL="296872" indent="-296872" defTabSz="390174">
              <a:lnSpc>
                <a:spcPct val="150000"/>
              </a:lnSpc>
              <a:spcBef>
                <a:spcPts val="0"/>
              </a:spcBef>
              <a:defRPr sz="3040"/>
            </a:pPr>
            <a:r>
              <a:rPr sz="2200" dirty="0"/>
              <a:t>J. </a:t>
            </a:r>
            <a:r>
              <a:rPr sz="2200" dirty="0" err="1"/>
              <a:t>Mistrík</a:t>
            </a:r>
            <a:r>
              <a:rPr sz="2200" dirty="0"/>
              <a:t> </a:t>
            </a:r>
            <a:r>
              <a:rPr sz="2200" dirty="0" err="1"/>
              <a:t>podotýka</a:t>
            </a:r>
            <a:r>
              <a:rPr sz="2200" dirty="0"/>
              <a:t> (1984, s. 379), </a:t>
            </a:r>
            <a:r>
              <a:rPr sz="2200" dirty="0" err="1"/>
              <a:t>že</a:t>
            </a:r>
            <a:r>
              <a:rPr sz="2200" dirty="0"/>
              <a:t> </a:t>
            </a:r>
            <a:r>
              <a:rPr sz="2200" dirty="0" err="1"/>
              <a:t>medzi</a:t>
            </a:r>
            <a:r>
              <a:rPr sz="2200" dirty="0"/>
              <a:t> </a:t>
            </a:r>
            <a:r>
              <a:rPr sz="2200" dirty="0" err="1"/>
              <a:t>aktívnou</a:t>
            </a:r>
            <a:r>
              <a:rPr sz="2200" dirty="0"/>
              <a:t> a </a:t>
            </a:r>
            <a:r>
              <a:rPr sz="2200" dirty="0" err="1"/>
              <a:t>pasívnou</a:t>
            </a:r>
            <a:r>
              <a:rPr sz="2200" dirty="0"/>
              <a:t> </a:t>
            </a:r>
            <a:r>
              <a:rPr sz="2200" dirty="0" err="1"/>
              <a:t>znalosťou</a:t>
            </a:r>
            <a:r>
              <a:rPr sz="2200" dirty="0"/>
              <a:t> </a:t>
            </a:r>
            <a:r>
              <a:rPr sz="2200" dirty="0" err="1"/>
              <a:t>jazyka</a:t>
            </a:r>
            <a:r>
              <a:rPr sz="2200" dirty="0"/>
              <a:t> </a:t>
            </a:r>
            <a:r>
              <a:rPr sz="2200" dirty="0" err="1"/>
              <a:t>môže</a:t>
            </a:r>
            <a:r>
              <a:rPr sz="2200" dirty="0"/>
              <a:t> </a:t>
            </a:r>
            <a:r>
              <a:rPr sz="2200" dirty="0" err="1"/>
              <a:t>byť</a:t>
            </a:r>
            <a:r>
              <a:rPr sz="2200" dirty="0"/>
              <a:t> </a:t>
            </a:r>
            <a:r>
              <a:rPr sz="2200" dirty="0" err="1"/>
              <a:t>obrovský</a:t>
            </a:r>
            <a:r>
              <a:rPr sz="2200" dirty="0"/>
              <a:t> </a:t>
            </a:r>
            <a:r>
              <a:rPr sz="2200" dirty="0" err="1"/>
              <a:t>rozdiel</a:t>
            </a:r>
            <a:r>
              <a:rPr sz="2200" dirty="0"/>
              <a:t>. </a:t>
            </a:r>
          </a:p>
          <a:p>
            <a:pPr marL="296872" indent="-296872" defTabSz="390174">
              <a:lnSpc>
                <a:spcPct val="150000"/>
              </a:lnSpc>
              <a:spcBef>
                <a:spcPts val="0"/>
              </a:spcBef>
              <a:defRPr sz="3040"/>
            </a:pPr>
            <a:r>
              <a:rPr sz="2200" dirty="0" err="1"/>
              <a:t>Všeobecne</a:t>
            </a:r>
            <a:r>
              <a:rPr sz="2200" dirty="0"/>
              <a:t> </a:t>
            </a:r>
            <a:r>
              <a:rPr sz="2200" dirty="0" err="1"/>
              <a:t>pasívna</a:t>
            </a:r>
            <a:r>
              <a:rPr sz="2200" dirty="0"/>
              <a:t> </a:t>
            </a:r>
            <a:r>
              <a:rPr sz="2200" dirty="0" err="1"/>
              <a:t>znalosť</a:t>
            </a:r>
            <a:r>
              <a:rPr sz="2200" dirty="0"/>
              <a:t> </a:t>
            </a:r>
            <a:r>
              <a:rPr sz="2200" dirty="0" err="1"/>
              <a:t>znamená</a:t>
            </a:r>
            <a:r>
              <a:rPr sz="2200" dirty="0"/>
              <a:t>, </a:t>
            </a:r>
            <a:r>
              <a:rPr sz="2200" dirty="0" err="1"/>
              <a:t>že</a:t>
            </a:r>
            <a:r>
              <a:rPr sz="2200" dirty="0"/>
              <a:t> </a:t>
            </a:r>
            <a:r>
              <a:rPr sz="2200" dirty="0" err="1"/>
              <a:t>jedinec</a:t>
            </a:r>
            <a:r>
              <a:rPr sz="2200" dirty="0"/>
              <a:t> </a:t>
            </a:r>
            <a:r>
              <a:rPr sz="2200" dirty="0" err="1"/>
              <a:t>rozumie</a:t>
            </a:r>
            <a:r>
              <a:rPr sz="2200" dirty="0"/>
              <a:t> </a:t>
            </a:r>
            <a:r>
              <a:rPr sz="2200" dirty="0" err="1"/>
              <a:t>čítanému</a:t>
            </a:r>
            <a:r>
              <a:rPr sz="2200" dirty="0"/>
              <a:t> a </a:t>
            </a:r>
            <a:r>
              <a:rPr sz="2200" dirty="0" err="1"/>
              <a:t>počutému</a:t>
            </a:r>
            <a:r>
              <a:rPr sz="2200" dirty="0"/>
              <a:t> v </a:t>
            </a:r>
            <a:r>
              <a:rPr sz="2200" dirty="0" err="1"/>
              <a:t>cudzom</a:t>
            </a:r>
            <a:r>
              <a:rPr sz="2200" dirty="0"/>
              <a:t> </a:t>
            </a:r>
            <a:r>
              <a:rPr sz="2200" dirty="0" err="1"/>
              <a:t>jazyku</a:t>
            </a:r>
            <a:r>
              <a:rPr sz="2200" dirty="0"/>
              <a:t>. J. </a:t>
            </a:r>
            <a:r>
              <a:rPr sz="2200" dirty="0" err="1"/>
              <a:t>Mitrík</a:t>
            </a:r>
            <a:r>
              <a:rPr sz="2200" dirty="0"/>
              <a:t> </a:t>
            </a:r>
            <a:r>
              <a:rPr sz="2200" dirty="0" err="1"/>
              <a:t>však</a:t>
            </a:r>
            <a:r>
              <a:rPr sz="2200" dirty="0"/>
              <a:t> </a:t>
            </a:r>
            <a:r>
              <a:rPr sz="2200" dirty="0" err="1"/>
              <a:t>upozorňuje</a:t>
            </a:r>
            <a:r>
              <a:rPr sz="2200" dirty="0"/>
              <a:t> </a:t>
            </a:r>
            <a:r>
              <a:rPr sz="2200" dirty="0" err="1"/>
              <a:t>aj</a:t>
            </a:r>
            <a:r>
              <a:rPr sz="2200" dirty="0"/>
              <a:t> </a:t>
            </a:r>
            <a:r>
              <a:rPr sz="2200" dirty="0" err="1"/>
              <a:t>na</a:t>
            </a:r>
            <a:r>
              <a:rPr sz="2200" dirty="0"/>
              <a:t> </a:t>
            </a:r>
            <a:r>
              <a:rPr sz="2200" dirty="0" err="1"/>
              <a:t>fakt</a:t>
            </a:r>
            <a:r>
              <a:rPr sz="2200" dirty="0"/>
              <a:t>, </a:t>
            </a:r>
            <a:r>
              <a:rPr sz="2200" dirty="0" err="1"/>
              <a:t>že</a:t>
            </a:r>
            <a:r>
              <a:rPr sz="2200" dirty="0"/>
              <a:t> </a:t>
            </a:r>
            <a:r>
              <a:rPr sz="2200" dirty="0" err="1"/>
              <a:t>porozumenie</a:t>
            </a:r>
            <a:r>
              <a:rPr sz="2200" dirty="0"/>
              <a:t> </a:t>
            </a:r>
            <a:r>
              <a:rPr sz="2200" dirty="0" err="1"/>
              <a:t>cudzieho</a:t>
            </a:r>
            <a:r>
              <a:rPr sz="2200" dirty="0"/>
              <a:t> </a:t>
            </a:r>
            <a:r>
              <a:rPr sz="2200" dirty="0" err="1"/>
              <a:t>jazyka</a:t>
            </a:r>
            <a:r>
              <a:rPr sz="2200" dirty="0"/>
              <a:t> v </a:t>
            </a:r>
            <a:r>
              <a:rPr sz="2200" dirty="0" err="1"/>
              <a:t>značnej</a:t>
            </a:r>
            <a:r>
              <a:rPr sz="2200" dirty="0"/>
              <a:t> </a:t>
            </a:r>
            <a:r>
              <a:rPr sz="2200" dirty="0" err="1"/>
              <a:t>miere</a:t>
            </a:r>
            <a:r>
              <a:rPr sz="2200" dirty="0"/>
              <a:t> </a:t>
            </a:r>
            <a:r>
              <a:rPr sz="2200" dirty="0" err="1"/>
              <a:t>závisí</a:t>
            </a:r>
            <a:r>
              <a:rPr sz="2200" dirty="0"/>
              <a:t> </a:t>
            </a:r>
            <a:r>
              <a:rPr sz="2200" dirty="0" err="1"/>
              <a:t>aj</a:t>
            </a:r>
            <a:r>
              <a:rPr sz="2200" dirty="0"/>
              <a:t> od </a:t>
            </a:r>
            <a:r>
              <a:rPr sz="2200" dirty="0" err="1"/>
              <a:t>toho</a:t>
            </a:r>
            <a:r>
              <a:rPr sz="2200" dirty="0"/>
              <a:t>, </a:t>
            </a:r>
            <a:r>
              <a:rPr sz="2200" dirty="0" err="1"/>
              <a:t>nakoľko</a:t>
            </a:r>
            <a:r>
              <a:rPr sz="2200" dirty="0"/>
              <a:t> </a:t>
            </a:r>
            <a:r>
              <a:rPr sz="2200" dirty="0" err="1"/>
              <a:t>poznáme</a:t>
            </a:r>
            <a:r>
              <a:rPr sz="2200" dirty="0"/>
              <a:t> </a:t>
            </a:r>
            <a:r>
              <a:rPr sz="2200" dirty="0" err="1"/>
              <a:t>reálie</a:t>
            </a:r>
            <a:r>
              <a:rPr sz="2200" dirty="0"/>
              <a:t> </a:t>
            </a:r>
            <a:r>
              <a:rPr sz="2200" dirty="0" err="1"/>
              <a:t>príslušnej</a:t>
            </a:r>
            <a:r>
              <a:rPr sz="2200" dirty="0"/>
              <a:t> </a:t>
            </a:r>
            <a:r>
              <a:rPr sz="2200" dirty="0" err="1"/>
              <a:t>krajiny</a:t>
            </a:r>
            <a:r>
              <a:rPr sz="2200" dirty="0"/>
              <a:t>. </a:t>
            </a:r>
            <a:r>
              <a:rPr sz="2200" dirty="0" err="1"/>
              <a:t>Pri</a:t>
            </a:r>
            <a:r>
              <a:rPr sz="2200" dirty="0"/>
              <a:t> </a:t>
            </a:r>
            <a:r>
              <a:rPr sz="2200" dirty="0" err="1"/>
              <a:t>hodnotení</a:t>
            </a:r>
            <a:r>
              <a:rPr sz="2200" dirty="0"/>
              <a:t> </a:t>
            </a:r>
            <a:r>
              <a:rPr sz="2200" dirty="0" err="1"/>
              <a:t>aktívnej</a:t>
            </a:r>
            <a:r>
              <a:rPr sz="2200" dirty="0"/>
              <a:t> </a:t>
            </a:r>
            <a:r>
              <a:rPr sz="2200" dirty="0" err="1"/>
              <a:t>znalosti</a:t>
            </a:r>
            <a:r>
              <a:rPr sz="2200" dirty="0"/>
              <a:t> </a:t>
            </a:r>
            <a:r>
              <a:rPr sz="2200" dirty="0" err="1"/>
              <a:t>sú</a:t>
            </a:r>
            <a:r>
              <a:rPr sz="2200" dirty="0"/>
              <a:t> </a:t>
            </a:r>
            <a:r>
              <a:rPr sz="2200" dirty="0" err="1"/>
              <a:t>rozhodujúce</a:t>
            </a:r>
            <a:r>
              <a:rPr sz="2200" dirty="0"/>
              <a:t> </a:t>
            </a:r>
            <a:r>
              <a:rPr sz="2200" dirty="0" err="1"/>
              <a:t>kritériá</a:t>
            </a:r>
            <a:r>
              <a:rPr sz="2200" dirty="0"/>
              <a:t>, </a:t>
            </a:r>
            <a:r>
              <a:rPr sz="2200" dirty="0" err="1"/>
              <a:t>ktoré</a:t>
            </a:r>
            <a:r>
              <a:rPr sz="2200" dirty="0"/>
              <a:t> </a:t>
            </a:r>
            <a:r>
              <a:rPr sz="2200" dirty="0" err="1"/>
              <a:t>sa</a:t>
            </a:r>
            <a:r>
              <a:rPr sz="2200" dirty="0"/>
              <a:t> </a:t>
            </a:r>
            <a:r>
              <a:rPr sz="2200" dirty="0" err="1"/>
              <a:t>uplatňujú</a:t>
            </a:r>
            <a:r>
              <a:rPr sz="2200" dirty="0"/>
              <a:t>. </a:t>
            </a:r>
          </a:p>
          <a:p>
            <a:pPr marL="296872" indent="-296872" defTabSz="390174">
              <a:lnSpc>
                <a:spcPct val="150000"/>
              </a:lnSpc>
              <a:spcBef>
                <a:spcPts val="0"/>
              </a:spcBef>
              <a:defRPr sz="3040"/>
            </a:pPr>
            <a:r>
              <a:rPr sz="2200" dirty="0"/>
              <a:t>„</a:t>
            </a:r>
            <a:r>
              <a:rPr sz="2200" dirty="0" err="1"/>
              <a:t>Veď</a:t>
            </a:r>
            <a:r>
              <a:rPr sz="2200" dirty="0"/>
              <a:t> v </a:t>
            </a:r>
            <a:r>
              <a:rPr sz="2200" dirty="0" err="1"/>
              <a:t>prejave</a:t>
            </a:r>
            <a:r>
              <a:rPr sz="2200" dirty="0"/>
              <a:t> v </a:t>
            </a:r>
            <a:r>
              <a:rPr sz="2200" dirty="0" err="1"/>
              <a:t>cudzej</a:t>
            </a:r>
            <a:r>
              <a:rPr sz="2200" dirty="0"/>
              <a:t> </a:t>
            </a:r>
            <a:r>
              <a:rPr sz="2200" dirty="0" err="1"/>
              <a:t>reči</a:t>
            </a:r>
            <a:r>
              <a:rPr sz="2200" dirty="0"/>
              <a:t> </a:t>
            </a:r>
            <a:r>
              <a:rPr sz="2200" dirty="0" err="1"/>
              <a:t>niekoho</a:t>
            </a:r>
            <a:r>
              <a:rPr sz="2200" dirty="0"/>
              <a:t> </a:t>
            </a:r>
            <a:r>
              <a:rPr sz="2200" dirty="0" err="1"/>
              <a:t>možno</a:t>
            </a:r>
            <a:r>
              <a:rPr sz="2200" dirty="0"/>
              <a:t> </a:t>
            </a:r>
            <a:r>
              <a:rPr sz="2200" dirty="0" err="1"/>
              <a:t>rozumieť</a:t>
            </a:r>
            <a:r>
              <a:rPr sz="2200" dirty="0"/>
              <a:t> </a:t>
            </a:r>
            <a:r>
              <a:rPr sz="2200" dirty="0" err="1"/>
              <a:t>absolútne</a:t>
            </a:r>
            <a:r>
              <a:rPr sz="2200" dirty="0"/>
              <a:t> </a:t>
            </a:r>
            <a:r>
              <a:rPr sz="2200" dirty="0" err="1"/>
              <a:t>presne</a:t>
            </a:r>
            <a:r>
              <a:rPr sz="2200" dirty="0"/>
              <a:t> a </a:t>
            </a:r>
            <a:r>
              <a:rPr sz="2200" dirty="0" err="1"/>
              <a:t>niekoho</a:t>
            </a:r>
            <a:r>
              <a:rPr sz="2200" dirty="0"/>
              <a:t> </a:t>
            </a:r>
            <a:r>
              <a:rPr sz="2200" dirty="0" err="1"/>
              <a:t>ťažko</a:t>
            </a:r>
            <a:r>
              <a:rPr sz="2200" dirty="0"/>
              <a:t> </a:t>
            </a:r>
            <a:r>
              <a:rPr sz="2200" dirty="0" err="1"/>
              <a:t>rozoznáme</a:t>
            </a:r>
            <a:r>
              <a:rPr sz="2200" dirty="0"/>
              <a:t>, </a:t>
            </a:r>
            <a:r>
              <a:rPr sz="2200" dirty="0" err="1"/>
              <a:t>akou</a:t>
            </a:r>
            <a:r>
              <a:rPr sz="2200" dirty="0"/>
              <a:t> </a:t>
            </a:r>
            <a:r>
              <a:rPr sz="2200" dirty="0" err="1"/>
              <a:t>rečou</a:t>
            </a:r>
            <a:r>
              <a:rPr sz="2200" dirty="0"/>
              <a:t> </a:t>
            </a:r>
            <a:r>
              <a:rPr sz="2200" dirty="0" err="1"/>
              <a:t>hovorí</a:t>
            </a:r>
            <a:r>
              <a:rPr sz="2200" dirty="0"/>
              <a:t>. </a:t>
            </a:r>
            <a:r>
              <a:rPr sz="2200" dirty="0" err="1"/>
              <a:t>Jeden</a:t>
            </a:r>
            <a:r>
              <a:rPr sz="2200" dirty="0"/>
              <a:t> je </a:t>
            </a:r>
            <a:r>
              <a:rPr sz="2200" dirty="0" err="1"/>
              <a:t>schopný</a:t>
            </a:r>
            <a:r>
              <a:rPr sz="2200" dirty="0"/>
              <a:t> </a:t>
            </a:r>
            <a:r>
              <a:rPr sz="2200" dirty="0" err="1"/>
              <a:t>dorozumieť</a:t>
            </a:r>
            <a:r>
              <a:rPr sz="2200" dirty="0"/>
              <a:t> </a:t>
            </a:r>
            <a:r>
              <a:rPr sz="2200" dirty="0" err="1"/>
              <a:t>sa</a:t>
            </a:r>
            <a:r>
              <a:rPr sz="2200" dirty="0"/>
              <a:t> v </a:t>
            </a:r>
            <a:r>
              <a:rPr sz="2200" dirty="0" err="1"/>
              <a:t>praktických</a:t>
            </a:r>
            <a:r>
              <a:rPr sz="2200" dirty="0"/>
              <a:t> </a:t>
            </a:r>
            <a:r>
              <a:rPr sz="2200" dirty="0" err="1"/>
              <a:t>otázkach</a:t>
            </a:r>
            <a:r>
              <a:rPr sz="2200" dirty="0"/>
              <a:t> </a:t>
            </a:r>
            <a:r>
              <a:rPr sz="2200" dirty="0" err="1"/>
              <a:t>života</a:t>
            </a:r>
            <a:r>
              <a:rPr sz="2200" dirty="0"/>
              <a:t>, </a:t>
            </a:r>
            <a:r>
              <a:rPr sz="2200" dirty="0" err="1"/>
              <a:t>druhý</a:t>
            </a:r>
            <a:r>
              <a:rPr sz="2200" dirty="0"/>
              <a:t> </a:t>
            </a:r>
            <a:r>
              <a:rPr sz="2200" dirty="0" err="1"/>
              <a:t>diskutovať</a:t>
            </a:r>
            <a:r>
              <a:rPr sz="2200" dirty="0"/>
              <a:t> </a:t>
            </a:r>
            <a:r>
              <a:rPr sz="2200" dirty="0" err="1"/>
              <a:t>na</a:t>
            </a:r>
            <a:r>
              <a:rPr sz="2200" dirty="0"/>
              <a:t> </a:t>
            </a:r>
            <a:r>
              <a:rPr sz="2200" dirty="0" err="1"/>
              <a:t>odborom</a:t>
            </a:r>
            <a:r>
              <a:rPr sz="2200" dirty="0"/>
              <a:t> </a:t>
            </a:r>
            <a:r>
              <a:rPr sz="2200" dirty="0" err="1"/>
              <a:t>fóre</a:t>
            </a:r>
            <a:r>
              <a:rPr sz="2200" dirty="0"/>
              <a:t> </a:t>
            </a:r>
            <a:r>
              <a:rPr sz="2200" dirty="0" err="1"/>
              <a:t>svojej</a:t>
            </a:r>
            <a:r>
              <a:rPr sz="2200" dirty="0"/>
              <a:t> </a:t>
            </a:r>
            <a:r>
              <a:rPr sz="2200" dirty="0" err="1"/>
              <a:t>profesie</a:t>
            </a:r>
            <a:r>
              <a:rPr sz="2200" dirty="0"/>
              <a:t>.“ (</a:t>
            </a:r>
            <a:r>
              <a:rPr sz="2200" dirty="0" err="1"/>
              <a:t>Mistrík</a:t>
            </a:r>
            <a:r>
              <a:rPr sz="2200" dirty="0"/>
              <a:t>, 1984, s. 379)</a:t>
            </a:r>
          </a:p>
        </p:txBody>
      </p:sp>
    </p:spTree>
    <p:extLst>
      <p:ext uri="{BB962C8B-B14F-4D97-AF65-F5344CB8AC3E}">
        <p14:creationId xmlns:p14="http://schemas.microsoft.com/office/powerpoint/2010/main" val="2817778875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Na bilingvizmus existujú dva protikladné pohľady- monolingválny a holistický.…"/>
          <p:cNvSpPr txBox="1">
            <a:spLocks noGrp="1"/>
          </p:cNvSpPr>
          <p:nvPr>
            <p:ph type="body" idx="1"/>
          </p:nvPr>
        </p:nvSpPr>
        <p:spPr>
          <a:xfrm>
            <a:off x="893647" y="894093"/>
            <a:ext cx="10404707" cy="5071402"/>
          </a:xfrm>
        </p:spPr>
        <p:txBody>
          <a:bodyPr rtlCol="0">
            <a:normAutofit fontScale="77500" lnSpcReduction="20000"/>
          </a:bodyPr>
          <a:lstStyle/>
          <a:p>
            <a:pPr marL="240622" indent="-240622" defTabSz="316246">
              <a:lnSpc>
                <a:spcPct val="160000"/>
              </a:lnSpc>
              <a:spcBef>
                <a:spcPts val="0"/>
              </a:spcBef>
              <a:defRPr sz="2464"/>
            </a:pPr>
            <a:r>
              <a:rPr sz="2464" dirty="0"/>
              <a:t>Na </a:t>
            </a:r>
            <a:r>
              <a:rPr sz="2464" dirty="0" err="1"/>
              <a:t>bilingvizmus</a:t>
            </a:r>
            <a:r>
              <a:rPr sz="2464" dirty="0"/>
              <a:t> </a:t>
            </a:r>
            <a:r>
              <a:rPr sz="2464" dirty="0" err="1"/>
              <a:t>existujú</a:t>
            </a:r>
            <a:r>
              <a:rPr sz="2464" dirty="0"/>
              <a:t> </a:t>
            </a:r>
            <a:r>
              <a:rPr sz="2464" dirty="0" err="1"/>
              <a:t>dva</a:t>
            </a:r>
            <a:r>
              <a:rPr sz="2464" dirty="0"/>
              <a:t> </a:t>
            </a:r>
            <a:r>
              <a:rPr sz="2464" dirty="0" err="1"/>
              <a:t>protikladné</a:t>
            </a:r>
            <a:r>
              <a:rPr sz="2464" dirty="0"/>
              <a:t> </a:t>
            </a:r>
            <a:r>
              <a:rPr sz="2464" dirty="0" err="1"/>
              <a:t>pohľady</a:t>
            </a:r>
            <a:r>
              <a:rPr lang="sk-SK" sz="2464" dirty="0"/>
              <a:t> –</a:t>
            </a:r>
            <a:r>
              <a:rPr sz="2464" dirty="0"/>
              <a:t> </a:t>
            </a:r>
            <a:r>
              <a:rPr sz="2464" dirty="0" err="1"/>
              <a:t>monolingválny</a:t>
            </a:r>
            <a:r>
              <a:rPr sz="2464" dirty="0"/>
              <a:t> a </a:t>
            </a:r>
            <a:r>
              <a:rPr sz="2464" dirty="0" err="1"/>
              <a:t>holistický</a:t>
            </a:r>
            <a:r>
              <a:rPr sz="2464" dirty="0"/>
              <a:t>. </a:t>
            </a:r>
          </a:p>
          <a:p>
            <a:pPr marL="240622" indent="-240622" defTabSz="316246">
              <a:lnSpc>
                <a:spcPct val="160000"/>
              </a:lnSpc>
              <a:spcBef>
                <a:spcPts val="0"/>
              </a:spcBef>
              <a:defRPr sz="2464"/>
            </a:pPr>
            <a:r>
              <a:rPr sz="2464" b="1" dirty="0" err="1"/>
              <a:t>Monolingválny</a:t>
            </a:r>
            <a:r>
              <a:rPr sz="2464" b="1" dirty="0"/>
              <a:t> </a:t>
            </a:r>
            <a:r>
              <a:rPr sz="2464" b="1" dirty="0" err="1"/>
              <a:t>prístup</a:t>
            </a:r>
            <a:r>
              <a:rPr sz="2464" dirty="0"/>
              <a:t> </a:t>
            </a:r>
            <a:r>
              <a:rPr sz="2464" dirty="0" err="1"/>
              <a:t>chápe</a:t>
            </a:r>
            <a:r>
              <a:rPr sz="2464" dirty="0"/>
              <a:t> </a:t>
            </a:r>
            <a:r>
              <a:rPr sz="2464" dirty="0" err="1"/>
              <a:t>bilingvistu</a:t>
            </a:r>
            <a:r>
              <a:rPr sz="2464" dirty="0"/>
              <a:t> </a:t>
            </a:r>
            <a:r>
              <a:rPr sz="2464" dirty="0" err="1"/>
              <a:t>ako</a:t>
            </a:r>
            <a:r>
              <a:rPr sz="2464" dirty="0"/>
              <a:t> </a:t>
            </a:r>
            <a:r>
              <a:rPr sz="2464" dirty="0" err="1"/>
              <a:t>dvoch</a:t>
            </a:r>
            <a:r>
              <a:rPr sz="2464" dirty="0"/>
              <a:t> </a:t>
            </a:r>
            <a:r>
              <a:rPr sz="2464" dirty="0" err="1"/>
              <a:t>monolingvistov</a:t>
            </a:r>
            <a:r>
              <a:rPr sz="2464" dirty="0"/>
              <a:t> v </a:t>
            </a:r>
            <a:r>
              <a:rPr sz="2464" dirty="0" err="1"/>
              <a:t>jednej</a:t>
            </a:r>
            <a:r>
              <a:rPr sz="2464" dirty="0"/>
              <a:t> </a:t>
            </a:r>
            <a:r>
              <a:rPr sz="2464" dirty="0" err="1"/>
              <a:t>osobe</a:t>
            </a:r>
            <a:r>
              <a:rPr sz="2464" dirty="0"/>
              <a:t>. </a:t>
            </a:r>
            <a:r>
              <a:rPr sz="2464" dirty="0" err="1"/>
              <a:t>Príklad</a:t>
            </a:r>
            <a:r>
              <a:rPr sz="2464" dirty="0"/>
              <a:t>: </a:t>
            </a:r>
            <a:r>
              <a:rPr sz="2464" dirty="0" err="1"/>
              <a:t>výsledky</a:t>
            </a:r>
            <a:r>
              <a:rPr sz="2464" dirty="0"/>
              <a:t> </a:t>
            </a:r>
            <a:r>
              <a:rPr sz="2464" dirty="0" err="1"/>
              <a:t>vedomostných</a:t>
            </a:r>
            <a:r>
              <a:rPr sz="2464" dirty="0"/>
              <a:t> </a:t>
            </a:r>
            <a:r>
              <a:rPr sz="2464" dirty="0" err="1"/>
              <a:t>testov</a:t>
            </a:r>
            <a:r>
              <a:rPr sz="2464" dirty="0"/>
              <a:t> </a:t>
            </a:r>
            <a:r>
              <a:rPr sz="2464" dirty="0" err="1"/>
              <a:t>druhého</a:t>
            </a:r>
            <a:r>
              <a:rPr sz="2464" dirty="0"/>
              <a:t> </a:t>
            </a:r>
            <a:r>
              <a:rPr sz="2464" dirty="0" err="1"/>
              <a:t>jazyka</a:t>
            </a:r>
            <a:r>
              <a:rPr sz="2464" dirty="0"/>
              <a:t> </a:t>
            </a:r>
            <a:r>
              <a:rPr sz="2464" dirty="0" err="1"/>
              <a:t>bilingvistu</a:t>
            </a:r>
            <a:r>
              <a:rPr sz="2464" dirty="0"/>
              <a:t> </a:t>
            </a:r>
            <a:r>
              <a:rPr sz="2464" dirty="0" err="1"/>
              <a:t>budú</a:t>
            </a:r>
            <a:r>
              <a:rPr sz="2464" dirty="0"/>
              <a:t> </a:t>
            </a:r>
            <a:r>
              <a:rPr sz="2464" dirty="0" err="1"/>
              <a:t>hodnotené</a:t>
            </a:r>
            <a:r>
              <a:rPr sz="2464" dirty="0"/>
              <a:t> </a:t>
            </a:r>
            <a:r>
              <a:rPr sz="2464" dirty="0" err="1"/>
              <a:t>podľa</a:t>
            </a:r>
            <a:r>
              <a:rPr sz="2464" dirty="0"/>
              <a:t> </a:t>
            </a:r>
            <a:r>
              <a:rPr sz="2464" dirty="0" err="1"/>
              <a:t>monolingválnych</a:t>
            </a:r>
            <a:r>
              <a:rPr sz="2464" dirty="0"/>
              <a:t> </a:t>
            </a:r>
            <a:r>
              <a:rPr sz="2464" dirty="0" err="1"/>
              <a:t>noriem.Jazykové</a:t>
            </a:r>
            <a:r>
              <a:rPr sz="2464" dirty="0"/>
              <a:t> </a:t>
            </a:r>
            <a:r>
              <a:rPr sz="2464" dirty="0" err="1"/>
              <a:t>kompetencie</a:t>
            </a:r>
            <a:r>
              <a:rPr sz="2464" dirty="0"/>
              <a:t> </a:t>
            </a:r>
            <a:r>
              <a:rPr sz="2464" dirty="0" err="1"/>
              <a:t>bilingvistu</a:t>
            </a:r>
            <a:r>
              <a:rPr sz="2464" dirty="0"/>
              <a:t> </a:t>
            </a:r>
            <a:r>
              <a:rPr sz="2464" dirty="0" err="1"/>
              <a:t>budú</a:t>
            </a:r>
            <a:r>
              <a:rPr sz="2464" dirty="0"/>
              <a:t> </a:t>
            </a:r>
            <a:r>
              <a:rPr sz="2464" dirty="0" err="1"/>
              <a:t>teda</a:t>
            </a:r>
            <a:r>
              <a:rPr sz="2464" dirty="0"/>
              <a:t> </a:t>
            </a:r>
            <a:r>
              <a:rPr sz="2464" dirty="0" err="1"/>
              <a:t>porovnávané</a:t>
            </a:r>
            <a:r>
              <a:rPr sz="2464" dirty="0"/>
              <a:t> s </a:t>
            </a:r>
            <a:r>
              <a:rPr sz="2464" dirty="0" err="1"/>
              <a:t>kompetenciami</a:t>
            </a:r>
            <a:r>
              <a:rPr sz="2464" dirty="0"/>
              <a:t> </a:t>
            </a:r>
            <a:r>
              <a:rPr sz="2464" dirty="0" err="1"/>
              <a:t>monolingvistu</a:t>
            </a:r>
            <a:r>
              <a:rPr sz="2464" dirty="0"/>
              <a:t>. </a:t>
            </a:r>
          </a:p>
          <a:p>
            <a:pPr marL="240622" indent="-240622" defTabSz="316246">
              <a:lnSpc>
                <a:spcPct val="160000"/>
              </a:lnSpc>
              <a:spcBef>
                <a:spcPts val="0"/>
              </a:spcBef>
              <a:defRPr sz="2464"/>
            </a:pPr>
            <a:r>
              <a:rPr sz="2464" dirty="0"/>
              <a:t>Je </a:t>
            </a:r>
            <a:r>
              <a:rPr sz="2464" dirty="0" err="1"/>
              <a:t>otázne</a:t>
            </a:r>
            <a:r>
              <a:rPr sz="2464" dirty="0"/>
              <a:t>, </a:t>
            </a:r>
            <a:r>
              <a:rPr sz="2464" dirty="0" err="1"/>
              <a:t>či</a:t>
            </a:r>
            <a:r>
              <a:rPr sz="2464" dirty="0"/>
              <a:t> je </a:t>
            </a:r>
            <a:r>
              <a:rPr sz="2464" dirty="0" err="1"/>
              <a:t>takýto</a:t>
            </a:r>
            <a:r>
              <a:rPr sz="2464" dirty="0"/>
              <a:t> </a:t>
            </a:r>
            <a:r>
              <a:rPr sz="2464" dirty="0" err="1"/>
              <a:t>prístup</a:t>
            </a:r>
            <a:r>
              <a:rPr sz="2464" dirty="0"/>
              <a:t> </a:t>
            </a:r>
            <a:r>
              <a:rPr sz="2464" dirty="0" err="1"/>
              <a:t>spravodlivý</a:t>
            </a:r>
            <a:r>
              <a:rPr sz="2464" dirty="0"/>
              <a:t>. </a:t>
            </a:r>
            <a:r>
              <a:rPr sz="2464" dirty="0" err="1"/>
              <a:t>Má</a:t>
            </a:r>
            <a:r>
              <a:rPr sz="2464" dirty="0"/>
              <a:t> </a:t>
            </a:r>
            <a:r>
              <a:rPr sz="2464" dirty="0" err="1"/>
              <a:t>sa</a:t>
            </a:r>
            <a:r>
              <a:rPr sz="2464" dirty="0"/>
              <a:t> </a:t>
            </a:r>
            <a:r>
              <a:rPr sz="2464" dirty="0" err="1"/>
              <a:t>očakávať</a:t>
            </a:r>
            <a:r>
              <a:rPr sz="2464" dirty="0"/>
              <a:t> od </a:t>
            </a:r>
            <a:r>
              <a:rPr sz="2464" dirty="0" err="1"/>
              <a:t>bilingvistu</a:t>
            </a:r>
            <a:r>
              <a:rPr sz="2464" dirty="0"/>
              <a:t> </a:t>
            </a:r>
            <a:r>
              <a:rPr sz="2464" dirty="0" err="1"/>
              <a:t>rovnaká</a:t>
            </a:r>
            <a:r>
              <a:rPr sz="2464" dirty="0"/>
              <a:t> </a:t>
            </a:r>
            <a:r>
              <a:rPr sz="2464" dirty="0" err="1"/>
              <a:t>plynulosť</a:t>
            </a:r>
            <a:r>
              <a:rPr sz="2464" dirty="0"/>
              <a:t> </a:t>
            </a:r>
            <a:r>
              <a:rPr sz="2464" dirty="0" err="1"/>
              <a:t>výpovede</a:t>
            </a:r>
            <a:r>
              <a:rPr sz="2464" dirty="0"/>
              <a:t> a </a:t>
            </a:r>
            <a:r>
              <a:rPr sz="2464" dirty="0" err="1"/>
              <a:t>jazyková</a:t>
            </a:r>
            <a:r>
              <a:rPr sz="2464" dirty="0"/>
              <a:t> </a:t>
            </a:r>
            <a:r>
              <a:rPr sz="2464" dirty="0" err="1"/>
              <a:t>zručnosť</a:t>
            </a:r>
            <a:r>
              <a:rPr sz="2464" dirty="0"/>
              <a:t> </a:t>
            </a:r>
            <a:r>
              <a:rPr sz="2464" dirty="0" err="1"/>
              <a:t>ako</a:t>
            </a:r>
            <a:r>
              <a:rPr sz="2464" dirty="0"/>
              <a:t> od </a:t>
            </a:r>
            <a:r>
              <a:rPr sz="2464" dirty="0" err="1"/>
              <a:t>monolingvistu</a:t>
            </a:r>
            <a:r>
              <a:rPr sz="2464" dirty="0"/>
              <a:t>? </a:t>
            </a:r>
          </a:p>
          <a:p>
            <a:pPr marL="240622" indent="-240622" defTabSz="316246">
              <a:lnSpc>
                <a:spcPct val="160000"/>
              </a:lnSpc>
              <a:spcBef>
                <a:spcPts val="0"/>
              </a:spcBef>
              <a:defRPr sz="2464"/>
            </a:pPr>
            <a:r>
              <a:rPr sz="2464" dirty="0" err="1"/>
              <a:t>Dôsledkom</a:t>
            </a:r>
            <a:r>
              <a:rPr sz="2464" dirty="0"/>
              <a:t> je </a:t>
            </a:r>
            <a:r>
              <a:rPr sz="2464" dirty="0" err="1"/>
              <a:t>potom</a:t>
            </a:r>
            <a:r>
              <a:rPr sz="2464" dirty="0"/>
              <a:t> to, </a:t>
            </a:r>
            <a:r>
              <a:rPr sz="2464" dirty="0" err="1"/>
              <a:t>že</a:t>
            </a:r>
            <a:r>
              <a:rPr sz="2464" dirty="0"/>
              <a:t> </a:t>
            </a:r>
            <a:r>
              <a:rPr sz="2464" dirty="0" err="1"/>
              <a:t>definícia</a:t>
            </a:r>
            <a:r>
              <a:rPr sz="2464" dirty="0"/>
              <a:t> </a:t>
            </a:r>
            <a:r>
              <a:rPr sz="2464" dirty="0" err="1"/>
              <a:t>bilingvistu</a:t>
            </a:r>
            <a:r>
              <a:rPr sz="2464" dirty="0"/>
              <a:t> </a:t>
            </a:r>
            <a:r>
              <a:rPr sz="2464" dirty="0" err="1"/>
              <a:t>sa</a:t>
            </a:r>
            <a:r>
              <a:rPr sz="2464" dirty="0"/>
              <a:t> </a:t>
            </a:r>
            <a:r>
              <a:rPr sz="2464" dirty="0" err="1"/>
              <a:t>obmedzí</a:t>
            </a:r>
            <a:r>
              <a:rPr sz="2464" dirty="0"/>
              <a:t> </a:t>
            </a:r>
            <a:r>
              <a:rPr sz="2464" dirty="0" err="1"/>
              <a:t>len</a:t>
            </a:r>
            <a:r>
              <a:rPr sz="2464" dirty="0"/>
              <a:t> </a:t>
            </a:r>
            <a:r>
              <a:rPr sz="2464" dirty="0" err="1"/>
              <a:t>na</a:t>
            </a:r>
            <a:r>
              <a:rPr sz="2464" dirty="0"/>
              <a:t> </a:t>
            </a:r>
            <a:r>
              <a:rPr sz="2464" dirty="0" err="1"/>
              <a:t>tých</a:t>
            </a:r>
            <a:r>
              <a:rPr sz="2464" dirty="0"/>
              <a:t>, </a:t>
            </a:r>
            <a:r>
              <a:rPr sz="2464" dirty="0" err="1"/>
              <a:t>ktorí</a:t>
            </a:r>
            <a:r>
              <a:rPr sz="2464" dirty="0"/>
              <a:t> v </a:t>
            </a:r>
            <a:r>
              <a:rPr sz="2464" dirty="0" err="1"/>
              <a:t>oboch</a:t>
            </a:r>
            <a:r>
              <a:rPr sz="2464" dirty="0"/>
              <a:t> </a:t>
            </a:r>
            <a:r>
              <a:rPr sz="2464" dirty="0" err="1"/>
              <a:t>osvojených</a:t>
            </a:r>
            <a:r>
              <a:rPr sz="2464" dirty="0"/>
              <a:t> </a:t>
            </a:r>
            <a:r>
              <a:rPr sz="2464" dirty="0" err="1"/>
              <a:t>jazykoch</a:t>
            </a:r>
            <a:r>
              <a:rPr sz="2464" dirty="0"/>
              <a:t> </a:t>
            </a:r>
            <a:r>
              <a:rPr sz="2464" dirty="0" err="1"/>
              <a:t>rovnako</a:t>
            </a:r>
            <a:r>
              <a:rPr sz="2464" dirty="0"/>
              <a:t> </a:t>
            </a:r>
            <a:r>
              <a:rPr sz="2464" dirty="0" err="1"/>
              <a:t>plynule</a:t>
            </a:r>
            <a:r>
              <a:rPr sz="2464" dirty="0"/>
              <a:t> </a:t>
            </a:r>
            <a:r>
              <a:rPr sz="2464" dirty="0" err="1"/>
              <a:t>vypovedajú</a:t>
            </a:r>
            <a:r>
              <a:rPr sz="2464" dirty="0"/>
              <a:t> so </a:t>
            </a:r>
            <a:r>
              <a:rPr sz="2464" dirty="0" err="1"/>
              <a:t>zručnosťou</a:t>
            </a:r>
            <a:r>
              <a:rPr sz="2464" dirty="0"/>
              <a:t> </a:t>
            </a:r>
            <a:r>
              <a:rPr sz="2464" dirty="0" err="1"/>
              <a:t>porovnateľnou</a:t>
            </a:r>
            <a:r>
              <a:rPr sz="2464" dirty="0"/>
              <a:t> s </a:t>
            </a:r>
            <a:r>
              <a:rPr sz="2464" dirty="0" err="1"/>
              <a:t>monolingvistami</a:t>
            </a:r>
            <a:r>
              <a:rPr sz="2464" dirty="0"/>
              <a:t>. </a:t>
            </a:r>
          </a:p>
          <a:p>
            <a:pPr marL="240622" indent="-240622" defTabSz="316246">
              <a:lnSpc>
                <a:spcPct val="160000"/>
              </a:lnSpc>
              <a:spcBef>
                <a:spcPts val="0"/>
              </a:spcBef>
              <a:defRPr sz="2464"/>
            </a:pPr>
            <a:r>
              <a:rPr sz="2464" dirty="0" err="1"/>
              <a:t>Ak</a:t>
            </a:r>
            <a:r>
              <a:rPr sz="2464" dirty="0"/>
              <a:t> </a:t>
            </a:r>
            <a:r>
              <a:rPr sz="2464" dirty="0" err="1"/>
              <a:t>však</a:t>
            </a:r>
            <a:r>
              <a:rPr sz="2464" dirty="0"/>
              <a:t> </a:t>
            </a:r>
            <a:r>
              <a:rPr sz="2464" dirty="0" err="1"/>
              <a:t>jazykové</a:t>
            </a:r>
            <a:r>
              <a:rPr sz="2464" dirty="0"/>
              <a:t> </a:t>
            </a:r>
            <a:r>
              <a:rPr sz="2464" dirty="0" err="1"/>
              <a:t>kompetencie</a:t>
            </a:r>
            <a:r>
              <a:rPr sz="2464" dirty="0"/>
              <a:t> a </a:t>
            </a:r>
            <a:r>
              <a:rPr sz="2464" dirty="0" err="1"/>
              <a:t>zručnosti</a:t>
            </a:r>
            <a:r>
              <a:rPr sz="2464" dirty="0"/>
              <a:t> </a:t>
            </a:r>
            <a:r>
              <a:rPr sz="2464" dirty="0" err="1"/>
              <a:t>nie</a:t>
            </a:r>
            <a:r>
              <a:rPr sz="2464" dirty="0"/>
              <a:t> </a:t>
            </a:r>
            <a:r>
              <a:rPr sz="2464" dirty="0" err="1"/>
              <a:t>sú</a:t>
            </a:r>
            <a:r>
              <a:rPr sz="2464" dirty="0"/>
              <a:t>  </a:t>
            </a:r>
            <a:r>
              <a:rPr sz="2464" dirty="0" err="1"/>
              <a:t>dostatočne</a:t>
            </a:r>
            <a:r>
              <a:rPr sz="2464" dirty="0"/>
              <a:t> </a:t>
            </a:r>
            <a:r>
              <a:rPr sz="2464" dirty="0" err="1"/>
              <a:t>rozvinuté</a:t>
            </a:r>
            <a:r>
              <a:rPr sz="2464" dirty="0"/>
              <a:t>, </a:t>
            </a:r>
            <a:r>
              <a:rPr sz="2464" dirty="0" err="1"/>
              <a:t>najmä</a:t>
            </a:r>
            <a:r>
              <a:rPr sz="2464" dirty="0"/>
              <a:t> </a:t>
            </a:r>
            <a:r>
              <a:rPr sz="2464" dirty="0" err="1"/>
              <a:t>ak</a:t>
            </a:r>
            <a:r>
              <a:rPr sz="2464" dirty="0"/>
              <a:t> </a:t>
            </a:r>
            <a:r>
              <a:rPr sz="2464" dirty="0" err="1"/>
              <a:t>sa</a:t>
            </a:r>
            <a:r>
              <a:rPr sz="2464" dirty="0"/>
              <a:t> deficit </a:t>
            </a:r>
            <a:r>
              <a:rPr sz="2464" dirty="0" err="1"/>
              <a:t>týka</a:t>
            </a:r>
            <a:r>
              <a:rPr sz="2464" dirty="0"/>
              <a:t> </a:t>
            </a:r>
            <a:r>
              <a:rPr sz="2464" dirty="0" err="1"/>
              <a:t>majoritného</a:t>
            </a:r>
            <a:r>
              <a:rPr sz="2464" dirty="0"/>
              <a:t> </a:t>
            </a:r>
            <a:r>
              <a:rPr sz="2464" dirty="0" err="1"/>
              <a:t>jazyka</a:t>
            </a:r>
            <a:r>
              <a:rPr sz="2464" dirty="0"/>
              <a:t>, </a:t>
            </a:r>
            <a:r>
              <a:rPr sz="2464" dirty="0" err="1"/>
              <a:t>bilingvisti</a:t>
            </a:r>
            <a:r>
              <a:rPr sz="2464" dirty="0"/>
              <a:t> </a:t>
            </a:r>
            <a:r>
              <a:rPr sz="2464" dirty="0" err="1"/>
              <a:t>zvyknú</a:t>
            </a:r>
            <a:r>
              <a:rPr sz="2464" dirty="0"/>
              <a:t> </a:t>
            </a:r>
            <a:r>
              <a:rPr sz="2464" dirty="0" err="1"/>
              <a:t>byť</a:t>
            </a:r>
            <a:r>
              <a:rPr sz="2464" dirty="0"/>
              <a:t> </a:t>
            </a:r>
            <a:r>
              <a:rPr sz="2464" dirty="0" err="1"/>
              <a:t>chápaní</a:t>
            </a:r>
            <a:r>
              <a:rPr sz="2464" dirty="0"/>
              <a:t> </a:t>
            </a:r>
            <a:r>
              <a:rPr sz="2464" dirty="0" err="1"/>
              <a:t>ako</a:t>
            </a:r>
            <a:r>
              <a:rPr sz="2464" dirty="0"/>
              <a:t> </a:t>
            </a:r>
            <a:r>
              <a:rPr sz="2464" dirty="0" err="1"/>
              <a:t>menejcenní</a:t>
            </a:r>
            <a:r>
              <a:rPr sz="2464" dirty="0"/>
              <a:t> a </a:t>
            </a:r>
            <a:r>
              <a:rPr sz="2464" dirty="0" err="1"/>
              <a:t>vystavení</a:t>
            </a:r>
            <a:r>
              <a:rPr sz="2464" dirty="0"/>
              <a:t> </a:t>
            </a:r>
            <a:r>
              <a:rPr sz="2464" dirty="0" err="1"/>
              <a:t>posmeškom</a:t>
            </a:r>
            <a:r>
              <a:rPr sz="2464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67277773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50 - 75 % svetovej populácie je do istej miery bilingválna, väčšina sveta však vníma monoligvizmus ako normu a bilingvizmus chápe ako neobvyklý, zriedkavý až zvláštny jav.…"/>
          <p:cNvSpPr txBox="1">
            <a:spLocks noGrp="1"/>
          </p:cNvSpPr>
          <p:nvPr>
            <p:ph type="body" idx="1"/>
          </p:nvPr>
        </p:nvSpPr>
        <p:spPr>
          <a:xfrm>
            <a:off x="893647" y="894093"/>
            <a:ext cx="10404707" cy="5071402"/>
          </a:xfrm>
        </p:spPr>
        <p:txBody>
          <a:bodyPr rtlCol="0">
            <a:normAutofit fontScale="70000" lnSpcReduction="20000"/>
          </a:bodyPr>
          <a:lstStyle/>
          <a:p>
            <a:pPr marL="281247" indent="-281247" defTabSz="369638">
              <a:lnSpc>
                <a:spcPct val="160000"/>
              </a:lnSpc>
              <a:spcBef>
                <a:spcPts val="0"/>
              </a:spcBef>
              <a:defRPr sz="2880"/>
            </a:pPr>
            <a:r>
              <a:rPr sz="2880" dirty="0"/>
              <a:t>50 </a:t>
            </a:r>
            <a:r>
              <a:rPr lang="sk-SK" sz="2880" dirty="0"/>
              <a:t>–</a:t>
            </a:r>
            <a:r>
              <a:rPr sz="2880" dirty="0"/>
              <a:t> 75 % </a:t>
            </a:r>
            <a:r>
              <a:rPr sz="2880" dirty="0" err="1"/>
              <a:t>svetovej</a:t>
            </a:r>
            <a:r>
              <a:rPr sz="2880" dirty="0"/>
              <a:t> </a:t>
            </a:r>
            <a:r>
              <a:rPr sz="2880" dirty="0" err="1"/>
              <a:t>populácie</a:t>
            </a:r>
            <a:r>
              <a:rPr sz="2880" dirty="0"/>
              <a:t> je do </a:t>
            </a:r>
            <a:r>
              <a:rPr sz="2880" dirty="0" err="1"/>
              <a:t>istej</a:t>
            </a:r>
            <a:r>
              <a:rPr sz="2880" dirty="0"/>
              <a:t> </a:t>
            </a:r>
            <a:r>
              <a:rPr sz="2880" dirty="0" err="1"/>
              <a:t>miery</a:t>
            </a:r>
            <a:r>
              <a:rPr sz="2880" dirty="0"/>
              <a:t> </a:t>
            </a:r>
            <a:r>
              <a:rPr sz="2880" dirty="0" err="1"/>
              <a:t>bilingválna</a:t>
            </a:r>
            <a:r>
              <a:rPr sz="2880" dirty="0"/>
              <a:t>, </a:t>
            </a:r>
            <a:r>
              <a:rPr sz="2880" dirty="0" err="1"/>
              <a:t>väčšina</a:t>
            </a:r>
            <a:r>
              <a:rPr sz="2880" dirty="0"/>
              <a:t> </a:t>
            </a:r>
            <a:r>
              <a:rPr sz="2880" dirty="0" err="1"/>
              <a:t>sveta</a:t>
            </a:r>
            <a:r>
              <a:rPr sz="2880" dirty="0"/>
              <a:t> </a:t>
            </a:r>
            <a:r>
              <a:rPr sz="2880" dirty="0" err="1"/>
              <a:t>však</a:t>
            </a:r>
            <a:r>
              <a:rPr sz="2880" dirty="0"/>
              <a:t> </a:t>
            </a:r>
            <a:r>
              <a:rPr sz="2880" dirty="0" err="1"/>
              <a:t>vníma</a:t>
            </a:r>
            <a:r>
              <a:rPr sz="2880" dirty="0"/>
              <a:t> </a:t>
            </a:r>
            <a:r>
              <a:rPr sz="2880" dirty="0" err="1"/>
              <a:t>monoligvizmus</a:t>
            </a:r>
            <a:r>
              <a:rPr sz="2880" dirty="0"/>
              <a:t> </a:t>
            </a:r>
            <a:r>
              <a:rPr sz="2880" dirty="0" err="1"/>
              <a:t>ako</a:t>
            </a:r>
            <a:r>
              <a:rPr sz="2880" dirty="0"/>
              <a:t> </a:t>
            </a:r>
            <a:r>
              <a:rPr sz="2880" dirty="0" err="1"/>
              <a:t>normu</a:t>
            </a:r>
            <a:r>
              <a:rPr sz="2880" dirty="0"/>
              <a:t> a </a:t>
            </a:r>
            <a:r>
              <a:rPr sz="2880" dirty="0" err="1"/>
              <a:t>bilingvizmus</a:t>
            </a:r>
            <a:r>
              <a:rPr sz="2880" dirty="0"/>
              <a:t> </a:t>
            </a:r>
            <a:r>
              <a:rPr sz="2880" dirty="0" err="1"/>
              <a:t>chápe</a:t>
            </a:r>
            <a:r>
              <a:rPr sz="2880" dirty="0"/>
              <a:t> </a:t>
            </a:r>
            <a:r>
              <a:rPr sz="2880" dirty="0" err="1"/>
              <a:t>ako</a:t>
            </a:r>
            <a:r>
              <a:rPr sz="2880" dirty="0"/>
              <a:t> </a:t>
            </a:r>
            <a:r>
              <a:rPr sz="2880" dirty="0" err="1"/>
              <a:t>neobvyklý</a:t>
            </a:r>
            <a:r>
              <a:rPr sz="2880" dirty="0"/>
              <a:t>, </a:t>
            </a:r>
            <a:r>
              <a:rPr sz="2880" dirty="0" err="1"/>
              <a:t>zriedkavý</a:t>
            </a:r>
            <a:r>
              <a:rPr sz="2880" dirty="0"/>
              <a:t> </a:t>
            </a:r>
            <a:r>
              <a:rPr sz="2880" dirty="0" err="1"/>
              <a:t>až</a:t>
            </a:r>
            <a:r>
              <a:rPr sz="2880" dirty="0"/>
              <a:t> </a:t>
            </a:r>
            <a:r>
              <a:rPr sz="2880" dirty="0" err="1"/>
              <a:t>zvláštny</a:t>
            </a:r>
            <a:r>
              <a:rPr sz="2880" dirty="0"/>
              <a:t> </a:t>
            </a:r>
            <a:r>
              <a:rPr sz="2880" dirty="0" err="1"/>
              <a:t>jav.</a:t>
            </a:r>
            <a:r>
              <a:rPr sz="2880" dirty="0"/>
              <a:t> </a:t>
            </a:r>
          </a:p>
          <a:p>
            <a:pPr marL="281247" indent="-281247" defTabSz="369638">
              <a:lnSpc>
                <a:spcPct val="160000"/>
              </a:lnSpc>
              <a:spcBef>
                <a:spcPts val="0"/>
              </a:spcBef>
              <a:defRPr sz="2880"/>
            </a:pPr>
            <a:r>
              <a:rPr sz="2880" dirty="0" err="1"/>
              <a:t>Tento</a:t>
            </a:r>
            <a:r>
              <a:rPr sz="2880" dirty="0"/>
              <a:t> </a:t>
            </a:r>
            <a:r>
              <a:rPr sz="2880" dirty="0" err="1"/>
              <a:t>monolingválny</a:t>
            </a:r>
            <a:r>
              <a:rPr sz="2880" dirty="0"/>
              <a:t> </a:t>
            </a:r>
            <a:r>
              <a:rPr sz="2880" dirty="0" err="1"/>
              <a:t>pohľad</a:t>
            </a:r>
            <a:r>
              <a:rPr sz="2880" dirty="0"/>
              <a:t> </a:t>
            </a:r>
            <a:r>
              <a:rPr sz="2880" dirty="0" err="1"/>
              <a:t>na</a:t>
            </a:r>
            <a:r>
              <a:rPr sz="2880" dirty="0"/>
              <a:t> </a:t>
            </a:r>
            <a:r>
              <a:rPr sz="2880" dirty="0" err="1"/>
              <a:t>bilingvizmus</a:t>
            </a:r>
            <a:r>
              <a:rPr sz="2880" dirty="0"/>
              <a:t> </a:t>
            </a:r>
            <a:r>
              <a:rPr sz="2880" dirty="0" err="1"/>
              <a:t>sa</a:t>
            </a:r>
            <a:r>
              <a:rPr sz="2880" dirty="0"/>
              <a:t> </a:t>
            </a:r>
            <a:r>
              <a:rPr sz="2880" dirty="0" err="1"/>
              <a:t>často</a:t>
            </a:r>
            <a:r>
              <a:rPr sz="2880" dirty="0"/>
              <a:t> </a:t>
            </a:r>
            <a:r>
              <a:rPr sz="2880" dirty="0" err="1"/>
              <a:t>obáva</a:t>
            </a:r>
            <a:r>
              <a:rPr sz="2880" dirty="0"/>
              <a:t> </a:t>
            </a:r>
            <a:r>
              <a:rPr sz="2880" dirty="0" err="1"/>
              <a:t>možných</a:t>
            </a:r>
            <a:r>
              <a:rPr sz="2880" dirty="0"/>
              <a:t> </a:t>
            </a:r>
            <a:r>
              <a:rPr sz="2880" dirty="0" err="1"/>
              <a:t>negatívnych</a:t>
            </a:r>
            <a:r>
              <a:rPr sz="2880" dirty="0"/>
              <a:t> </a:t>
            </a:r>
            <a:r>
              <a:rPr sz="2880" dirty="0" err="1"/>
              <a:t>dôsledkov</a:t>
            </a:r>
            <a:r>
              <a:rPr sz="2880" dirty="0"/>
              <a:t> v </a:t>
            </a:r>
            <a:r>
              <a:rPr sz="2880" dirty="0" err="1"/>
              <a:t>kognitívnej</a:t>
            </a:r>
            <a:r>
              <a:rPr sz="2880" dirty="0"/>
              <a:t> </a:t>
            </a:r>
            <a:r>
              <a:rPr sz="2880" dirty="0" err="1"/>
              <a:t>oblasti</a:t>
            </a:r>
            <a:r>
              <a:rPr sz="2880" dirty="0"/>
              <a:t> u </a:t>
            </a:r>
            <a:r>
              <a:rPr sz="2880" dirty="0" err="1"/>
              <a:t>bilingvistov</a:t>
            </a:r>
            <a:r>
              <a:rPr sz="2880" dirty="0"/>
              <a:t>, pre </a:t>
            </a:r>
            <a:r>
              <a:rPr sz="2880" dirty="0" err="1"/>
              <a:t>potenciálny</a:t>
            </a:r>
            <a:r>
              <a:rPr sz="2880" dirty="0"/>
              <a:t> </a:t>
            </a:r>
            <a:r>
              <a:rPr sz="2880" dirty="0" err="1"/>
              <a:t>zmätok</a:t>
            </a:r>
            <a:r>
              <a:rPr sz="2880" dirty="0"/>
              <a:t> v </a:t>
            </a:r>
            <a:r>
              <a:rPr sz="2880" dirty="0" err="1"/>
              <a:t>spojitosti</a:t>
            </a:r>
            <a:r>
              <a:rPr sz="2880" dirty="0"/>
              <a:t> s </a:t>
            </a:r>
            <a:r>
              <a:rPr sz="2880" dirty="0" err="1"/>
              <a:t>tým</a:t>
            </a:r>
            <a:r>
              <a:rPr sz="2880" dirty="0"/>
              <a:t>, </a:t>
            </a:r>
            <a:r>
              <a:rPr sz="2880" dirty="0" err="1"/>
              <a:t>čo</a:t>
            </a:r>
            <a:r>
              <a:rPr sz="2880" dirty="0"/>
              <a:t> </a:t>
            </a:r>
            <a:r>
              <a:rPr sz="2880" dirty="0" err="1"/>
              <a:t>minolingvisti</a:t>
            </a:r>
            <a:r>
              <a:rPr sz="2880" dirty="0"/>
              <a:t> </a:t>
            </a:r>
            <a:r>
              <a:rPr sz="2880" dirty="0" err="1"/>
              <a:t>vnímajú</a:t>
            </a:r>
            <a:r>
              <a:rPr sz="2880" dirty="0"/>
              <a:t> </a:t>
            </a:r>
            <a:r>
              <a:rPr sz="2880" dirty="0" err="1"/>
              <a:t>ako</a:t>
            </a:r>
            <a:r>
              <a:rPr sz="2880" dirty="0"/>
              <a:t> </a:t>
            </a:r>
            <a:r>
              <a:rPr sz="2880" dirty="0" err="1"/>
              <a:t>dva</a:t>
            </a:r>
            <a:r>
              <a:rPr sz="2880" dirty="0"/>
              <a:t> </a:t>
            </a:r>
            <a:r>
              <a:rPr sz="2880" dirty="0" err="1"/>
              <a:t>nevyvinuté</a:t>
            </a:r>
            <a:r>
              <a:rPr sz="2880" dirty="0"/>
              <a:t> </a:t>
            </a:r>
            <a:r>
              <a:rPr sz="2880" dirty="0" err="1"/>
              <a:t>jazyky</a:t>
            </a:r>
            <a:r>
              <a:rPr sz="2880" dirty="0"/>
              <a:t>. </a:t>
            </a:r>
          </a:p>
          <a:p>
            <a:pPr marL="281247" indent="-281247" defTabSz="369638">
              <a:lnSpc>
                <a:spcPct val="160000"/>
              </a:lnSpc>
              <a:spcBef>
                <a:spcPts val="0"/>
              </a:spcBef>
              <a:defRPr sz="2880"/>
            </a:pPr>
            <a:r>
              <a:rPr sz="2880" dirty="0" err="1"/>
              <a:t>Podľa</a:t>
            </a:r>
            <a:r>
              <a:rPr sz="2880" dirty="0"/>
              <a:t> I. </a:t>
            </a:r>
            <a:r>
              <a:rPr sz="2880" dirty="0" err="1"/>
              <a:t>Lanstyáka</a:t>
            </a:r>
            <a:r>
              <a:rPr sz="2880" dirty="0"/>
              <a:t> (1998, s. 57) </a:t>
            </a:r>
            <a:r>
              <a:rPr sz="2880" dirty="0" err="1"/>
              <a:t>rozdielnosť</a:t>
            </a:r>
            <a:r>
              <a:rPr sz="2880" dirty="0"/>
              <a:t> v </a:t>
            </a:r>
            <a:r>
              <a:rPr sz="2880" dirty="0" err="1"/>
              <a:t>úrovni</a:t>
            </a:r>
            <a:r>
              <a:rPr sz="2880" dirty="0"/>
              <a:t> </a:t>
            </a:r>
            <a:r>
              <a:rPr sz="2880" dirty="0" err="1"/>
              <a:t>ovládania</a:t>
            </a:r>
            <a:r>
              <a:rPr sz="2880" dirty="0"/>
              <a:t> </a:t>
            </a:r>
            <a:r>
              <a:rPr sz="2880" dirty="0" err="1"/>
              <a:t>dvoch</a:t>
            </a:r>
            <a:r>
              <a:rPr sz="2880" dirty="0"/>
              <a:t> </a:t>
            </a:r>
            <a:r>
              <a:rPr sz="2880" dirty="0" err="1"/>
              <a:t>jazykov</a:t>
            </a:r>
            <a:r>
              <a:rPr sz="2880" dirty="0"/>
              <a:t> </a:t>
            </a:r>
            <a:r>
              <a:rPr sz="2880" dirty="0" err="1"/>
              <a:t>vyplýva</a:t>
            </a:r>
            <a:r>
              <a:rPr sz="2880" dirty="0"/>
              <a:t> z </a:t>
            </a:r>
            <a:r>
              <a:rPr sz="2880" dirty="0" err="1"/>
              <a:t>ich</a:t>
            </a:r>
            <a:r>
              <a:rPr sz="2880" dirty="0"/>
              <a:t> „</a:t>
            </a:r>
            <a:r>
              <a:rPr sz="2880" dirty="0" err="1"/>
              <a:t>deľby</a:t>
            </a:r>
            <a:r>
              <a:rPr sz="2880" dirty="0"/>
              <a:t> </a:t>
            </a:r>
            <a:r>
              <a:rPr sz="2880" dirty="0" err="1"/>
              <a:t>práce</a:t>
            </a:r>
            <a:r>
              <a:rPr sz="2880" dirty="0"/>
              <a:t>“ </a:t>
            </a:r>
            <a:r>
              <a:rPr sz="2880" dirty="0" err="1"/>
              <a:t>vo</a:t>
            </a:r>
            <a:r>
              <a:rPr sz="2880" dirty="0"/>
              <a:t> </a:t>
            </a:r>
            <a:r>
              <a:rPr sz="2880" dirty="0" err="1"/>
              <a:t>väčšine</a:t>
            </a:r>
            <a:r>
              <a:rPr sz="2880" dirty="0"/>
              <a:t> </a:t>
            </a:r>
            <a:r>
              <a:rPr sz="2880" dirty="0" err="1"/>
              <a:t>dvojjazyčných</a:t>
            </a:r>
            <a:r>
              <a:rPr sz="2880" dirty="0"/>
              <a:t> </a:t>
            </a:r>
            <a:r>
              <a:rPr sz="2880" dirty="0" err="1"/>
              <a:t>spoločenstiev</a:t>
            </a:r>
            <a:r>
              <a:rPr sz="2880" dirty="0"/>
              <a:t>: v </a:t>
            </a:r>
            <a:r>
              <a:rPr sz="2880" dirty="0" err="1"/>
              <a:t>jednej</a:t>
            </a:r>
            <a:r>
              <a:rPr sz="2880" dirty="0"/>
              <a:t> </a:t>
            </a:r>
            <a:r>
              <a:rPr sz="2880" dirty="0" err="1"/>
              <a:t>sfére</a:t>
            </a:r>
            <a:r>
              <a:rPr sz="2880" dirty="0"/>
              <a:t> </a:t>
            </a:r>
            <a:r>
              <a:rPr sz="2880" dirty="0" err="1"/>
              <a:t>sa</a:t>
            </a:r>
            <a:r>
              <a:rPr sz="2880" dirty="0"/>
              <a:t> </a:t>
            </a:r>
            <a:r>
              <a:rPr sz="2880" dirty="0" err="1"/>
              <a:t>používa</a:t>
            </a:r>
            <a:r>
              <a:rPr sz="2880" dirty="0"/>
              <a:t> </a:t>
            </a:r>
            <a:r>
              <a:rPr sz="2880" dirty="0" err="1"/>
              <a:t>jeden</a:t>
            </a:r>
            <a:r>
              <a:rPr sz="2880" dirty="0"/>
              <a:t> </a:t>
            </a:r>
            <a:r>
              <a:rPr sz="2880" dirty="0" err="1"/>
              <a:t>jazyk</a:t>
            </a:r>
            <a:r>
              <a:rPr sz="2880" dirty="0"/>
              <a:t>, v </a:t>
            </a:r>
            <a:r>
              <a:rPr sz="2880" dirty="0" err="1"/>
              <a:t>druhej</a:t>
            </a:r>
            <a:r>
              <a:rPr sz="2880" dirty="0"/>
              <a:t> </a:t>
            </a:r>
            <a:r>
              <a:rPr sz="2880" dirty="0" err="1"/>
              <a:t>sfére</a:t>
            </a:r>
            <a:r>
              <a:rPr sz="2880" dirty="0"/>
              <a:t> </a:t>
            </a:r>
            <a:r>
              <a:rPr sz="2880" dirty="0" err="1"/>
              <a:t>druhý</a:t>
            </a:r>
            <a:r>
              <a:rPr sz="2880" dirty="0"/>
              <a:t> (</a:t>
            </a:r>
            <a:r>
              <a:rPr sz="2880" dirty="0" err="1"/>
              <a:t>napr</a:t>
            </a:r>
            <a:r>
              <a:rPr sz="2880" dirty="0"/>
              <a:t>. v </a:t>
            </a:r>
            <a:r>
              <a:rPr sz="2880" dirty="0" err="1"/>
              <a:t>súkromí</a:t>
            </a:r>
            <a:r>
              <a:rPr sz="2880" dirty="0"/>
              <a:t> a v </a:t>
            </a:r>
            <a:r>
              <a:rPr sz="2880" dirty="0" err="1"/>
              <a:t>škole</a:t>
            </a:r>
            <a:r>
              <a:rPr sz="2880" dirty="0"/>
              <a:t> </a:t>
            </a:r>
            <a:r>
              <a:rPr sz="2880" dirty="0" err="1"/>
              <a:t>menšinový</a:t>
            </a:r>
            <a:r>
              <a:rPr sz="2880" dirty="0"/>
              <a:t>, ale v </a:t>
            </a:r>
            <a:r>
              <a:rPr sz="2880" dirty="0" err="1"/>
              <a:t>zamestnaní</a:t>
            </a:r>
            <a:r>
              <a:rPr sz="2880" dirty="0"/>
              <a:t> a </a:t>
            </a:r>
            <a:r>
              <a:rPr sz="2880" dirty="0" err="1"/>
              <a:t>na</a:t>
            </a:r>
            <a:r>
              <a:rPr sz="2880" dirty="0"/>
              <a:t> </a:t>
            </a:r>
            <a:r>
              <a:rPr sz="2880" dirty="0" err="1"/>
              <a:t>úradoch</a:t>
            </a:r>
            <a:r>
              <a:rPr sz="2880" dirty="0"/>
              <a:t> </a:t>
            </a:r>
            <a:r>
              <a:rPr sz="2880" dirty="0" err="1"/>
              <a:t>majoritný</a:t>
            </a:r>
            <a:r>
              <a:rPr sz="2880" dirty="0"/>
              <a:t>). V </a:t>
            </a:r>
            <a:r>
              <a:rPr sz="2880" dirty="0" err="1"/>
              <a:t>takejto</a:t>
            </a:r>
            <a:r>
              <a:rPr sz="2880" dirty="0"/>
              <a:t> </a:t>
            </a:r>
            <a:r>
              <a:rPr sz="2880" dirty="0" err="1"/>
              <a:t>situácii</a:t>
            </a:r>
            <a:r>
              <a:rPr sz="2880" dirty="0"/>
              <a:t> </a:t>
            </a:r>
            <a:r>
              <a:rPr sz="2880" dirty="0" err="1"/>
              <a:t>ani</a:t>
            </a:r>
            <a:r>
              <a:rPr sz="2880" dirty="0"/>
              <a:t> </a:t>
            </a:r>
            <a:r>
              <a:rPr sz="2880" dirty="0" err="1"/>
              <a:t>nie</a:t>
            </a:r>
            <a:r>
              <a:rPr sz="2880" dirty="0"/>
              <a:t> je </a:t>
            </a:r>
            <a:r>
              <a:rPr sz="2880" dirty="0" err="1"/>
              <a:t>možné</a:t>
            </a:r>
            <a:r>
              <a:rPr sz="2880" dirty="0"/>
              <a:t>, aby </a:t>
            </a:r>
            <a:r>
              <a:rPr sz="2880" dirty="0" err="1"/>
              <a:t>boli</a:t>
            </a:r>
            <a:r>
              <a:rPr sz="2880" dirty="0"/>
              <a:t> </a:t>
            </a:r>
            <a:r>
              <a:rPr sz="2880" dirty="0" err="1"/>
              <a:t>oba</a:t>
            </a:r>
            <a:r>
              <a:rPr sz="2880" dirty="0"/>
              <a:t> </a:t>
            </a:r>
            <a:r>
              <a:rPr sz="2880" dirty="0" err="1"/>
              <a:t>jazyky</a:t>
            </a:r>
            <a:r>
              <a:rPr sz="2880" dirty="0"/>
              <a:t>, resp. </a:t>
            </a:r>
            <a:r>
              <a:rPr sz="2880" dirty="0" err="1"/>
              <a:t>ich</a:t>
            </a:r>
            <a:r>
              <a:rPr sz="2880" dirty="0"/>
              <a:t> </a:t>
            </a:r>
            <a:r>
              <a:rPr sz="2880" dirty="0" err="1"/>
              <a:t>jednotlivé</a:t>
            </a:r>
            <a:r>
              <a:rPr sz="2880" dirty="0"/>
              <a:t> </a:t>
            </a:r>
            <a:r>
              <a:rPr sz="2880" dirty="0" err="1"/>
              <a:t>registre</a:t>
            </a:r>
            <a:r>
              <a:rPr sz="2880" dirty="0"/>
              <a:t>, </a:t>
            </a:r>
            <a:r>
              <a:rPr sz="2880" dirty="0" err="1"/>
              <a:t>rovnako</a:t>
            </a:r>
            <a:r>
              <a:rPr sz="2880" dirty="0"/>
              <a:t> </a:t>
            </a:r>
            <a:r>
              <a:rPr sz="2880" dirty="0" err="1"/>
              <a:t>osvojené</a:t>
            </a:r>
            <a:r>
              <a:rPr sz="288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1131643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Mnohí bilingvisti cítia nedostatočnú jazykovú kompetenciu v jednom alebo oboch svojich jazykoch v porovnaní s monolingvistami, teda prijímajú a posilňujú monoligválny pohľad na bilingvizmus.…"/>
          <p:cNvSpPr txBox="1">
            <a:spLocks noGrp="1"/>
          </p:cNvSpPr>
          <p:nvPr>
            <p:ph type="body" idx="1"/>
          </p:nvPr>
        </p:nvSpPr>
        <p:spPr>
          <a:xfrm>
            <a:off x="893647" y="894093"/>
            <a:ext cx="10404707" cy="5071402"/>
          </a:xfrm>
        </p:spPr>
        <p:txBody>
          <a:bodyPr rtlCol="0">
            <a:noAutofit/>
          </a:bodyPr>
          <a:lstStyle/>
          <a:p>
            <a:pPr marL="284372" indent="-284372" defTabSz="373746">
              <a:lnSpc>
                <a:spcPct val="150000"/>
              </a:lnSpc>
              <a:spcBef>
                <a:spcPts val="0"/>
              </a:spcBef>
              <a:defRPr sz="2912"/>
            </a:pPr>
            <a:r>
              <a:rPr sz="2200" dirty="0" err="1"/>
              <a:t>Mnohí</a:t>
            </a:r>
            <a:r>
              <a:rPr sz="2200" dirty="0"/>
              <a:t> </a:t>
            </a:r>
            <a:r>
              <a:rPr sz="2200" dirty="0" err="1"/>
              <a:t>bilingvisti</a:t>
            </a:r>
            <a:r>
              <a:rPr sz="2200" dirty="0"/>
              <a:t> </a:t>
            </a:r>
            <a:r>
              <a:rPr sz="2200" dirty="0" err="1"/>
              <a:t>cítia</a:t>
            </a:r>
            <a:r>
              <a:rPr sz="2200" dirty="0"/>
              <a:t> </a:t>
            </a:r>
            <a:r>
              <a:rPr sz="2200" dirty="0" err="1"/>
              <a:t>nedostatočnú</a:t>
            </a:r>
            <a:r>
              <a:rPr sz="2200" dirty="0"/>
              <a:t> </a:t>
            </a:r>
            <a:r>
              <a:rPr sz="2200" dirty="0" err="1"/>
              <a:t>jazykovú</a:t>
            </a:r>
            <a:r>
              <a:rPr sz="2200" dirty="0"/>
              <a:t> </a:t>
            </a:r>
            <a:r>
              <a:rPr sz="2200" dirty="0" err="1"/>
              <a:t>kompetenciu</a:t>
            </a:r>
            <a:r>
              <a:rPr sz="2200" dirty="0"/>
              <a:t> v </a:t>
            </a:r>
            <a:r>
              <a:rPr sz="2200" dirty="0" err="1"/>
              <a:t>jednom</a:t>
            </a:r>
            <a:r>
              <a:rPr sz="2200" dirty="0"/>
              <a:t> </a:t>
            </a:r>
            <a:r>
              <a:rPr sz="2200" dirty="0" err="1"/>
              <a:t>alebo</a:t>
            </a:r>
            <a:r>
              <a:rPr sz="2200" dirty="0"/>
              <a:t> </a:t>
            </a:r>
            <a:r>
              <a:rPr sz="2200" dirty="0" err="1"/>
              <a:t>oboch</a:t>
            </a:r>
            <a:r>
              <a:rPr sz="2200" dirty="0"/>
              <a:t> </a:t>
            </a:r>
            <a:r>
              <a:rPr sz="2200" dirty="0" err="1"/>
              <a:t>svojich</a:t>
            </a:r>
            <a:r>
              <a:rPr sz="2200" dirty="0"/>
              <a:t> </a:t>
            </a:r>
            <a:r>
              <a:rPr sz="2200" dirty="0" err="1"/>
              <a:t>jazykoch</a:t>
            </a:r>
            <a:r>
              <a:rPr sz="2200" dirty="0"/>
              <a:t> v </a:t>
            </a:r>
            <a:r>
              <a:rPr sz="2200" dirty="0" err="1"/>
              <a:t>porovnaní</a:t>
            </a:r>
            <a:r>
              <a:rPr sz="2200" dirty="0"/>
              <a:t> s </a:t>
            </a:r>
            <a:r>
              <a:rPr sz="2200" dirty="0" err="1"/>
              <a:t>monolingvistami</a:t>
            </a:r>
            <a:r>
              <a:rPr sz="2200" dirty="0"/>
              <a:t>, </a:t>
            </a:r>
            <a:r>
              <a:rPr sz="2200" dirty="0" err="1"/>
              <a:t>teda</a:t>
            </a:r>
            <a:r>
              <a:rPr sz="2200" dirty="0"/>
              <a:t> </a:t>
            </a:r>
            <a:r>
              <a:rPr sz="2200" dirty="0" err="1"/>
              <a:t>prijímajú</a:t>
            </a:r>
            <a:r>
              <a:rPr sz="2200" dirty="0"/>
              <a:t> a </a:t>
            </a:r>
            <a:r>
              <a:rPr sz="2200" dirty="0" err="1"/>
              <a:t>posilňujú</a:t>
            </a:r>
            <a:r>
              <a:rPr sz="2200" dirty="0"/>
              <a:t> </a:t>
            </a:r>
            <a:r>
              <a:rPr sz="2200" dirty="0" err="1"/>
              <a:t>monoligválny</a:t>
            </a:r>
            <a:r>
              <a:rPr sz="2200" dirty="0"/>
              <a:t> </a:t>
            </a:r>
            <a:r>
              <a:rPr sz="2200" dirty="0" err="1"/>
              <a:t>pohľad</a:t>
            </a:r>
            <a:r>
              <a:rPr sz="2200" dirty="0"/>
              <a:t> </a:t>
            </a:r>
            <a:r>
              <a:rPr sz="2200" dirty="0" err="1"/>
              <a:t>na</a:t>
            </a:r>
            <a:r>
              <a:rPr sz="2200" dirty="0"/>
              <a:t> </a:t>
            </a:r>
            <a:r>
              <a:rPr sz="2200" dirty="0" err="1"/>
              <a:t>bilingvizmus</a:t>
            </a:r>
            <a:r>
              <a:rPr sz="2200" dirty="0"/>
              <a:t>. </a:t>
            </a:r>
          </a:p>
          <a:p>
            <a:pPr marL="284372" indent="-284372" defTabSz="373746">
              <a:lnSpc>
                <a:spcPct val="150000"/>
              </a:lnSpc>
              <a:spcBef>
                <a:spcPts val="0"/>
              </a:spcBef>
              <a:defRPr sz="2912"/>
            </a:pPr>
            <a:r>
              <a:rPr sz="2200" dirty="0" err="1"/>
              <a:t>Bilingvista</a:t>
            </a:r>
            <a:r>
              <a:rPr sz="2200" dirty="0"/>
              <a:t> </a:t>
            </a:r>
            <a:r>
              <a:rPr sz="2200" dirty="0" err="1"/>
              <a:t>sa</a:t>
            </a:r>
            <a:r>
              <a:rPr sz="2200" dirty="0"/>
              <a:t> </a:t>
            </a:r>
            <a:r>
              <a:rPr sz="2200" dirty="0" err="1"/>
              <a:t>môže</a:t>
            </a:r>
            <a:r>
              <a:rPr sz="2200" dirty="0"/>
              <a:t> </a:t>
            </a:r>
            <a:r>
              <a:rPr sz="2200" dirty="0" err="1"/>
              <a:t>ospravedlňovať</a:t>
            </a:r>
            <a:r>
              <a:rPr sz="2200" dirty="0"/>
              <a:t> </a:t>
            </a:r>
            <a:r>
              <a:rPr sz="2200" dirty="0" err="1"/>
              <a:t>monolingvistovi</a:t>
            </a:r>
            <a:r>
              <a:rPr sz="2200" dirty="0"/>
              <a:t>, </a:t>
            </a:r>
            <a:r>
              <a:rPr sz="2200" dirty="0" err="1"/>
              <a:t>že</a:t>
            </a:r>
            <a:r>
              <a:rPr sz="2200" dirty="0"/>
              <a:t> </a:t>
            </a:r>
            <a:r>
              <a:rPr sz="2200" dirty="0" err="1"/>
              <a:t>nehovorí</a:t>
            </a:r>
            <a:r>
              <a:rPr sz="2200" dirty="0"/>
              <a:t> </a:t>
            </a:r>
            <a:r>
              <a:rPr sz="2200" dirty="0" err="1"/>
              <a:t>jeho</a:t>
            </a:r>
            <a:r>
              <a:rPr sz="2200" dirty="0"/>
              <a:t> </a:t>
            </a:r>
            <a:r>
              <a:rPr sz="2200" dirty="0" err="1"/>
              <a:t>jazykom</a:t>
            </a:r>
            <a:r>
              <a:rPr sz="2200" dirty="0"/>
              <a:t> </a:t>
            </a:r>
            <a:r>
              <a:rPr sz="2200" dirty="0" err="1"/>
              <a:t>na</a:t>
            </a:r>
            <a:r>
              <a:rPr sz="2200" dirty="0"/>
              <a:t> </a:t>
            </a:r>
            <a:r>
              <a:rPr sz="2200" dirty="0" err="1"/>
              <a:t>tej</a:t>
            </a:r>
            <a:r>
              <a:rPr sz="2200" dirty="0"/>
              <a:t> </a:t>
            </a:r>
            <a:r>
              <a:rPr sz="2200" dirty="0" err="1"/>
              <a:t>úrovni</a:t>
            </a:r>
            <a:r>
              <a:rPr sz="2200" dirty="0"/>
              <a:t> </a:t>
            </a:r>
            <a:r>
              <a:rPr sz="2200" dirty="0" err="1"/>
              <a:t>ako</a:t>
            </a:r>
            <a:r>
              <a:rPr sz="2200" dirty="0"/>
              <a:t> </a:t>
            </a:r>
            <a:r>
              <a:rPr sz="2200" dirty="0" err="1"/>
              <a:t>jednojazyční</a:t>
            </a:r>
            <a:r>
              <a:rPr sz="2200" dirty="0"/>
              <a:t> </a:t>
            </a:r>
            <a:r>
              <a:rPr sz="2200" dirty="0" err="1"/>
              <a:t>jedinci</a:t>
            </a:r>
            <a:r>
              <a:rPr sz="2200" dirty="0"/>
              <a:t>. </a:t>
            </a:r>
          </a:p>
          <a:p>
            <a:pPr marL="284372" indent="-284372" defTabSz="373746">
              <a:lnSpc>
                <a:spcPct val="150000"/>
              </a:lnSpc>
              <a:spcBef>
                <a:spcPts val="0"/>
              </a:spcBef>
              <a:defRPr sz="2912"/>
            </a:pPr>
            <a:r>
              <a:rPr sz="2200" dirty="0" err="1"/>
              <a:t>Bilingvista</a:t>
            </a:r>
            <a:r>
              <a:rPr sz="2200" dirty="0"/>
              <a:t> </a:t>
            </a:r>
            <a:r>
              <a:rPr sz="2200" dirty="0" err="1"/>
              <a:t>sa</a:t>
            </a:r>
            <a:r>
              <a:rPr sz="2200" dirty="0"/>
              <a:t> </a:t>
            </a:r>
            <a:r>
              <a:rPr sz="2200" dirty="0" err="1"/>
              <a:t>môže</a:t>
            </a:r>
            <a:r>
              <a:rPr sz="2200" dirty="0"/>
              <a:t> </a:t>
            </a:r>
            <a:r>
              <a:rPr sz="2200" dirty="0" err="1"/>
              <a:t>hanbiť</a:t>
            </a:r>
            <a:r>
              <a:rPr sz="2200" dirty="0"/>
              <a:t> </a:t>
            </a:r>
            <a:r>
              <a:rPr sz="2200" dirty="0" err="1"/>
              <a:t>alebo</a:t>
            </a:r>
            <a:r>
              <a:rPr sz="2200" dirty="0"/>
              <a:t> </a:t>
            </a:r>
            <a:r>
              <a:rPr sz="2200" dirty="0" err="1"/>
              <a:t>byť</a:t>
            </a:r>
            <a:r>
              <a:rPr sz="2200" dirty="0"/>
              <a:t> v </a:t>
            </a:r>
            <a:r>
              <a:rPr sz="2200" dirty="0" err="1"/>
              <a:t>rozpakoch</a:t>
            </a:r>
            <a:r>
              <a:rPr sz="2200" dirty="0"/>
              <a:t>, </a:t>
            </a:r>
            <a:r>
              <a:rPr sz="2200" dirty="0" err="1"/>
              <a:t>ak</a:t>
            </a:r>
            <a:r>
              <a:rPr sz="2200" dirty="0"/>
              <a:t> </a:t>
            </a:r>
            <a:r>
              <a:rPr sz="2200" dirty="0" err="1"/>
              <a:t>má</a:t>
            </a:r>
            <a:r>
              <a:rPr sz="2200" dirty="0"/>
              <a:t> </a:t>
            </a:r>
            <a:r>
              <a:rPr sz="2200" dirty="0" err="1"/>
              <a:t>použiť</a:t>
            </a:r>
            <a:r>
              <a:rPr sz="2200" dirty="0"/>
              <a:t> </a:t>
            </a:r>
            <a:r>
              <a:rPr sz="2200" dirty="0" err="1"/>
              <a:t>druhý</a:t>
            </a:r>
            <a:r>
              <a:rPr sz="2200" dirty="0"/>
              <a:t> </a:t>
            </a:r>
            <a:r>
              <a:rPr sz="2200" dirty="0" err="1"/>
              <a:t>jazyk</a:t>
            </a:r>
            <a:r>
              <a:rPr sz="2200" dirty="0"/>
              <a:t> </a:t>
            </a:r>
            <a:r>
              <a:rPr sz="2200" dirty="0" err="1"/>
              <a:t>na</a:t>
            </a:r>
            <a:r>
              <a:rPr sz="2200" dirty="0"/>
              <a:t> </a:t>
            </a:r>
            <a:r>
              <a:rPr sz="2200" dirty="0" err="1"/>
              <a:t>verejnosti</a:t>
            </a:r>
            <a:r>
              <a:rPr sz="2200" dirty="0"/>
              <a:t> v </a:t>
            </a:r>
            <a:r>
              <a:rPr sz="2200" dirty="0" err="1"/>
              <a:t>spoločnosti</a:t>
            </a:r>
            <a:r>
              <a:rPr sz="2200" dirty="0"/>
              <a:t> </a:t>
            </a:r>
            <a:r>
              <a:rPr sz="2200" dirty="0" err="1"/>
              <a:t>monolingvistov</a:t>
            </a:r>
            <a:r>
              <a:rPr sz="2200" dirty="0"/>
              <a:t> v </a:t>
            </a:r>
            <a:r>
              <a:rPr sz="2200" dirty="0" err="1"/>
              <a:t>tomto</a:t>
            </a:r>
            <a:r>
              <a:rPr sz="2200" dirty="0"/>
              <a:t> </a:t>
            </a:r>
            <a:r>
              <a:rPr sz="2200" dirty="0" err="1"/>
              <a:t>jazyku</a:t>
            </a:r>
            <a:r>
              <a:rPr sz="2200" dirty="0"/>
              <a:t>. </a:t>
            </a:r>
          </a:p>
          <a:p>
            <a:pPr marL="284372" indent="-284372" defTabSz="373746">
              <a:lnSpc>
                <a:spcPct val="150000"/>
              </a:lnSpc>
              <a:spcBef>
                <a:spcPts val="0"/>
              </a:spcBef>
              <a:defRPr sz="2912"/>
            </a:pPr>
            <a:r>
              <a:rPr sz="2200" dirty="0" err="1"/>
              <a:t>Niektorí</a:t>
            </a:r>
            <a:r>
              <a:rPr sz="2200" dirty="0"/>
              <a:t> </a:t>
            </a:r>
            <a:r>
              <a:rPr sz="2200" dirty="0" err="1"/>
              <a:t>bilingvisti</a:t>
            </a:r>
            <a:r>
              <a:rPr sz="2200" dirty="0"/>
              <a:t> </a:t>
            </a:r>
            <a:r>
              <a:rPr sz="2200" dirty="0" err="1"/>
              <a:t>vynakladajú</a:t>
            </a:r>
            <a:r>
              <a:rPr sz="2200" dirty="0"/>
              <a:t> </a:t>
            </a:r>
            <a:r>
              <a:rPr sz="2200" dirty="0" err="1"/>
              <a:t>veľké</a:t>
            </a:r>
            <a:r>
              <a:rPr sz="2200" dirty="0"/>
              <a:t> </a:t>
            </a:r>
            <a:r>
              <a:rPr sz="2200" dirty="0" err="1"/>
              <a:t>úsilie</a:t>
            </a:r>
            <a:r>
              <a:rPr sz="2200" dirty="0"/>
              <a:t>, aby </a:t>
            </a:r>
            <a:r>
              <a:rPr sz="2200" dirty="0" err="1"/>
              <a:t>dosiahli</a:t>
            </a:r>
            <a:r>
              <a:rPr sz="2200" dirty="0"/>
              <a:t> </a:t>
            </a:r>
            <a:r>
              <a:rPr sz="2200" dirty="0" err="1"/>
              <a:t>monolingválne</a:t>
            </a:r>
            <a:r>
              <a:rPr sz="2200" dirty="0"/>
              <a:t> </a:t>
            </a:r>
            <a:r>
              <a:rPr sz="2200" dirty="0" err="1"/>
              <a:t>štandardy</a:t>
            </a:r>
            <a:r>
              <a:rPr sz="2200" dirty="0"/>
              <a:t> v </a:t>
            </a:r>
            <a:r>
              <a:rPr sz="2200" dirty="0" err="1"/>
              <a:t>majoritnom</a:t>
            </a:r>
            <a:r>
              <a:rPr sz="2200" dirty="0"/>
              <a:t> </a:t>
            </a:r>
            <a:r>
              <a:rPr sz="2200" dirty="0" err="1"/>
              <a:t>jazyku</a:t>
            </a:r>
            <a:r>
              <a:rPr sz="2200" dirty="0"/>
              <a:t> </a:t>
            </a:r>
            <a:r>
              <a:rPr sz="2200" dirty="0" err="1"/>
              <a:t>až</a:t>
            </a:r>
            <a:r>
              <a:rPr sz="2200" dirty="0"/>
              <a:t> do </a:t>
            </a:r>
            <a:r>
              <a:rPr sz="2200" dirty="0" err="1"/>
              <a:t>takej</a:t>
            </a:r>
            <a:r>
              <a:rPr sz="2200" dirty="0"/>
              <a:t> </a:t>
            </a:r>
            <a:r>
              <a:rPr sz="2200" dirty="0" err="1"/>
              <a:t>miery</a:t>
            </a:r>
            <a:r>
              <a:rPr sz="2200" dirty="0"/>
              <a:t>, </a:t>
            </a:r>
            <a:r>
              <a:rPr sz="2200" dirty="0" err="1"/>
              <a:t>že</a:t>
            </a:r>
            <a:r>
              <a:rPr sz="2200" dirty="0"/>
              <a:t> </a:t>
            </a:r>
            <a:r>
              <a:rPr sz="2200" dirty="0" err="1"/>
              <a:t>značne</a:t>
            </a:r>
            <a:r>
              <a:rPr sz="2200" dirty="0"/>
              <a:t> </a:t>
            </a:r>
            <a:r>
              <a:rPr sz="2200" dirty="0" err="1"/>
              <a:t>obmedzia</a:t>
            </a:r>
            <a:r>
              <a:rPr sz="2200" dirty="0"/>
              <a:t> </a:t>
            </a:r>
            <a:r>
              <a:rPr sz="2200" dirty="0" err="1"/>
              <a:t>používanie</a:t>
            </a:r>
            <a:r>
              <a:rPr sz="2200" dirty="0"/>
              <a:t> </a:t>
            </a:r>
            <a:r>
              <a:rPr sz="2200" dirty="0" err="1"/>
              <a:t>svojho</a:t>
            </a:r>
            <a:r>
              <a:rPr sz="2200" dirty="0"/>
              <a:t> </a:t>
            </a:r>
            <a:r>
              <a:rPr sz="2200" dirty="0" err="1"/>
              <a:t>minoritného</a:t>
            </a:r>
            <a:r>
              <a:rPr sz="2200" dirty="0"/>
              <a:t> </a:t>
            </a:r>
            <a:r>
              <a:rPr sz="2200" dirty="0" err="1"/>
              <a:t>jazyka</a:t>
            </a:r>
            <a:r>
              <a:rPr sz="2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38421086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F. Grosjean (2010, s. 10) prezentuje holistický pohľad na bilingvizmus. Tvrdí, že bilingvista nie je je sumárom dvoch monolingvistov, a tak by sa jeho jazykové kompetencie nemali porovnávať s monolingvistom v danom jazyku.…"/>
          <p:cNvSpPr txBox="1">
            <a:spLocks noGrp="1"/>
          </p:cNvSpPr>
          <p:nvPr>
            <p:ph type="body" idx="1"/>
          </p:nvPr>
        </p:nvSpPr>
        <p:spPr>
          <a:xfrm>
            <a:off x="893647" y="894093"/>
            <a:ext cx="10404707" cy="5071402"/>
          </a:xfrm>
        </p:spPr>
        <p:txBody>
          <a:bodyPr rtlCol="0">
            <a:normAutofit fontScale="77500" lnSpcReduction="20000"/>
          </a:bodyPr>
          <a:lstStyle/>
          <a:p>
            <a:pPr marL="249997" indent="-249997" defTabSz="328567">
              <a:lnSpc>
                <a:spcPct val="160000"/>
              </a:lnSpc>
              <a:spcBef>
                <a:spcPts val="0"/>
              </a:spcBef>
              <a:defRPr sz="2560"/>
            </a:pPr>
            <a:r>
              <a:rPr sz="2560" dirty="0"/>
              <a:t>F. </a:t>
            </a:r>
            <a:r>
              <a:rPr sz="2560" dirty="0" err="1"/>
              <a:t>Grosjean</a:t>
            </a:r>
            <a:r>
              <a:rPr sz="2560" dirty="0"/>
              <a:t> (2010, s. 10) </a:t>
            </a:r>
            <a:r>
              <a:rPr sz="2560" dirty="0" err="1"/>
              <a:t>prezentuje</a:t>
            </a:r>
            <a:r>
              <a:rPr sz="2560" dirty="0"/>
              <a:t> </a:t>
            </a:r>
            <a:r>
              <a:rPr sz="2560" b="1" dirty="0" err="1"/>
              <a:t>holistický</a:t>
            </a:r>
            <a:r>
              <a:rPr sz="2560" b="1" dirty="0"/>
              <a:t> </a:t>
            </a:r>
            <a:r>
              <a:rPr sz="2560" b="1" dirty="0" err="1"/>
              <a:t>pohľad</a:t>
            </a:r>
            <a:r>
              <a:rPr sz="2560" dirty="0"/>
              <a:t> </a:t>
            </a:r>
            <a:r>
              <a:rPr sz="2560" dirty="0" err="1"/>
              <a:t>na</a:t>
            </a:r>
            <a:r>
              <a:rPr sz="2560" dirty="0"/>
              <a:t> </a:t>
            </a:r>
            <a:r>
              <a:rPr sz="2560" dirty="0" err="1"/>
              <a:t>bilingvizmus</a:t>
            </a:r>
            <a:r>
              <a:rPr sz="2560" dirty="0"/>
              <a:t>. </a:t>
            </a:r>
            <a:r>
              <a:rPr sz="2560" dirty="0" err="1"/>
              <a:t>Tvrdí</a:t>
            </a:r>
            <a:r>
              <a:rPr sz="2560" dirty="0"/>
              <a:t>, </a:t>
            </a:r>
            <a:r>
              <a:rPr sz="2560" dirty="0" err="1"/>
              <a:t>že</a:t>
            </a:r>
            <a:r>
              <a:rPr sz="2560" dirty="0"/>
              <a:t> </a:t>
            </a:r>
            <a:r>
              <a:rPr sz="2560" dirty="0" err="1"/>
              <a:t>bilingvista</a:t>
            </a:r>
            <a:r>
              <a:rPr sz="2560" dirty="0"/>
              <a:t> </a:t>
            </a:r>
            <a:r>
              <a:rPr sz="2560" dirty="0" err="1"/>
              <a:t>nie</a:t>
            </a:r>
            <a:r>
              <a:rPr sz="2560" dirty="0"/>
              <a:t> je </a:t>
            </a:r>
            <a:r>
              <a:rPr sz="2560" dirty="0" err="1"/>
              <a:t>je</a:t>
            </a:r>
            <a:r>
              <a:rPr sz="2560" dirty="0"/>
              <a:t> </a:t>
            </a:r>
            <a:r>
              <a:rPr sz="2560" dirty="0" err="1"/>
              <a:t>sumárom</a:t>
            </a:r>
            <a:r>
              <a:rPr sz="2560" dirty="0"/>
              <a:t> </a:t>
            </a:r>
            <a:r>
              <a:rPr sz="2560" dirty="0" err="1"/>
              <a:t>dvoch</a:t>
            </a:r>
            <a:r>
              <a:rPr sz="2560" dirty="0"/>
              <a:t> </a:t>
            </a:r>
            <a:r>
              <a:rPr sz="2560" dirty="0" err="1"/>
              <a:t>monolingvistov</a:t>
            </a:r>
            <a:r>
              <a:rPr sz="2560" dirty="0"/>
              <a:t>, a </a:t>
            </a:r>
            <a:r>
              <a:rPr sz="2560" dirty="0" err="1"/>
              <a:t>tak</a:t>
            </a:r>
            <a:r>
              <a:rPr sz="2560" dirty="0"/>
              <a:t> by </a:t>
            </a:r>
            <a:r>
              <a:rPr sz="2560" dirty="0" err="1"/>
              <a:t>sa</a:t>
            </a:r>
            <a:r>
              <a:rPr sz="2560" dirty="0"/>
              <a:t> </a:t>
            </a:r>
            <a:r>
              <a:rPr sz="2560" dirty="0" err="1"/>
              <a:t>jeho</a:t>
            </a:r>
            <a:r>
              <a:rPr sz="2560" dirty="0"/>
              <a:t> </a:t>
            </a:r>
            <a:r>
              <a:rPr sz="2560" dirty="0" err="1"/>
              <a:t>jazykové</a:t>
            </a:r>
            <a:r>
              <a:rPr sz="2560" dirty="0"/>
              <a:t> </a:t>
            </a:r>
            <a:r>
              <a:rPr sz="2560" dirty="0" err="1"/>
              <a:t>kompetencie</a:t>
            </a:r>
            <a:r>
              <a:rPr sz="2560" dirty="0"/>
              <a:t> </a:t>
            </a:r>
            <a:r>
              <a:rPr sz="2560" dirty="0" err="1"/>
              <a:t>nemali</a:t>
            </a:r>
            <a:r>
              <a:rPr sz="2560" dirty="0"/>
              <a:t> </a:t>
            </a:r>
            <a:r>
              <a:rPr sz="2560" dirty="0" err="1"/>
              <a:t>porovnávať</a:t>
            </a:r>
            <a:r>
              <a:rPr sz="2560" dirty="0"/>
              <a:t> s </a:t>
            </a:r>
            <a:r>
              <a:rPr sz="2560" dirty="0" err="1"/>
              <a:t>monolingvistom</a:t>
            </a:r>
            <a:r>
              <a:rPr sz="2560" dirty="0"/>
              <a:t> v </a:t>
            </a:r>
            <a:r>
              <a:rPr sz="2560" dirty="0" err="1"/>
              <a:t>danom</a:t>
            </a:r>
            <a:r>
              <a:rPr sz="2560" dirty="0"/>
              <a:t> </a:t>
            </a:r>
            <a:r>
              <a:rPr sz="2560" dirty="0" err="1"/>
              <a:t>jazyku</a:t>
            </a:r>
            <a:r>
              <a:rPr sz="2560" dirty="0"/>
              <a:t>. </a:t>
            </a:r>
          </a:p>
          <a:p>
            <a:pPr marL="249997" indent="-249997" defTabSz="328567">
              <a:lnSpc>
                <a:spcPct val="160000"/>
              </a:lnSpc>
              <a:spcBef>
                <a:spcPts val="0"/>
              </a:spcBef>
              <a:defRPr sz="2560"/>
            </a:pPr>
            <a:r>
              <a:rPr sz="2560" dirty="0"/>
              <a:t>Na </a:t>
            </a:r>
            <a:r>
              <a:rPr sz="2560" dirty="0" err="1"/>
              <a:t>vysvetlenie</a:t>
            </a:r>
            <a:r>
              <a:rPr sz="2560" dirty="0"/>
              <a:t> </a:t>
            </a:r>
            <a:r>
              <a:rPr sz="2560" dirty="0" err="1"/>
              <a:t>svojho</a:t>
            </a:r>
            <a:r>
              <a:rPr sz="2560" dirty="0"/>
              <a:t> </a:t>
            </a:r>
            <a:r>
              <a:rPr sz="2560" dirty="0" err="1"/>
              <a:t>názoru</a:t>
            </a:r>
            <a:r>
              <a:rPr sz="2560" dirty="0"/>
              <a:t> </a:t>
            </a:r>
            <a:r>
              <a:rPr sz="2560" dirty="0" err="1"/>
              <a:t>používa</a:t>
            </a:r>
            <a:r>
              <a:rPr sz="2560" dirty="0"/>
              <a:t> </a:t>
            </a:r>
            <a:r>
              <a:rPr sz="2560" dirty="0" err="1"/>
              <a:t>analógiu</a:t>
            </a:r>
            <a:r>
              <a:rPr sz="2560" dirty="0"/>
              <a:t> z </a:t>
            </a:r>
            <a:r>
              <a:rPr sz="2560" dirty="0" err="1"/>
              <a:t>oblasti</a:t>
            </a:r>
            <a:r>
              <a:rPr sz="2560" dirty="0"/>
              <a:t> </a:t>
            </a:r>
            <a:r>
              <a:rPr sz="2560" dirty="0" err="1"/>
              <a:t>atletiky</a:t>
            </a:r>
            <a:r>
              <a:rPr sz="2560" dirty="0"/>
              <a:t> a </a:t>
            </a:r>
            <a:r>
              <a:rPr sz="2560" dirty="0" err="1"/>
              <a:t>pýta</a:t>
            </a:r>
            <a:r>
              <a:rPr sz="2560" dirty="0"/>
              <a:t> </a:t>
            </a:r>
            <a:r>
              <a:rPr sz="2560" dirty="0" err="1"/>
              <a:t>sa</a:t>
            </a:r>
            <a:r>
              <a:rPr sz="2560" dirty="0"/>
              <a:t>, </a:t>
            </a:r>
            <a:r>
              <a:rPr sz="2560" dirty="0" err="1"/>
              <a:t>či</a:t>
            </a:r>
            <a:r>
              <a:rPr sz="2560" dirty="0"/>
              <a:t> je </a:t>
            </a:r>
            <a:r>
              <a:rPr sz="2560" dirty="0" err="1"/>
              <a:t>možné</a:t>
            </a:r>
            <a:r>
              <a:rPr sz="2560" dirty="0"/>
              <a:t> </a:t>
            </a:r>
            <a:r>
              <a:rPr sz="2560" dirty="0" err="1"/>
              <a:t>spravodlivo</a:t>
            </a:r>
            <a:r>
              <a:rPr sz="2560" dirty="0"/>
              <a:t> </a:t>
            </a:r>
            <a:r>
              <a:rPr sz="2560" dirty="0" err="1"/>
              <a:t>hodnotiť</a:t>
            </a:r>
            <a:r>
              <a:rPr sz="2560" dirty="0"/>
              <a:t> </a:t>
            </a:r>
            <a:r>
              <a:rPr sz="2560" dirty="0" err="1"/>
              <a:t>šprintéra</a:t>
            </a:r>
            <a:r>
              <a:rPr sz="2560" dirty="0"/>
              <a:t> a </a:t>
            </a:r>
            <a:r>
              <a:rPr sz="2560" dirty="0" err="1"/>
              <a:t>skokana</a:t>
            </a:r>
            <a:r>
              <a:rPr sz="2560" dirty="0"/>
              <a:t> </a:t>
            </a:r>
            <a:r>
              <a:rPr sz="2560" dirty="0" err="1"/>
              <a:t>proti</a:t>
            </a:r>
            <a:r>
              <a:rPr sz="2560" dirty="0"/>
              <a:t> </a:t>
            </a:r>
            <a:r>
              <a:rPr sz="2560" dirty="0" err="1"/>
              <a:t>prekážkarovi</a:t>
            </a:r>
            <a:r>
              <a:rPr sz="2560" dirty="0"/>
              <a:t>. </a:t>
            </a:r>
            <a:r>
              <a:rPr sz="2560" dirty="0" err="1"/>
              <a:t>Šprintér</a:t>
            </a:r>
            <a:r>
              <a:rPr sz="2560" dirty="0"/>
              <a:t> a </a:t>
            </a:r>
            <a:r>
              <a:rPr sz="2560" dirty="0" err="1"/>
              <a:t>skokan</a:t>
            </a:r>
            <a:r>
              <a:rPr sz="2560" dirty="0"/>
              <a:t> </a:t>
            </a:r>
            <a:r>
              <a:rPr sz="2560" dirty="0" err="1"/>
              <a:t>sa</a:t>
            </a:r>
            <a:r>
              <a:rPr sz="2560" dirty="0"/>
              <a:t> </a:t>
            </a:r>
            <a:r>
              <a:rPr sz="2560" dirty="0" err="1"/>
              <a:t>sústreďujú</a:t>
            </a:r>
            <a:r>
              <a:rPr sz="2560" dirty="0"/>
              <a:t> </a:t>
            </a:r>
            <a:r>
              <a:rPr sz="2560" dirty="0" err="1"/>
              <a:t>na</a:t>
            </a:r>
            <a:r>
              <a:rPr sz="2560" dirty="0"/>
              <a:t> </a:t>
            </a:r>
            <a:r>
              <a:rPr sz="2560" dirty="0" err="1"/>
              <a:t>jednu</a:t>
            </a:r>
            <a:r>
              <a:rPr sz="2560" dirty="0"/>
              <a:t> </a:t>
            </a:r>
            <a:r>
              <a:rPr sz="2560" dirty="0" err="1"/>
              <a:t>disciplínu</a:t>
            </a:r>
            <a:r>
              <a:rPr sz="2560" dirty="0"/>
              <a:t> a </a:t>
            </a:r>
            <a:r>
              <a:rPr sz="2560" dirty="0" err="1"/>
              <a:t>mali</a:t>
            </a:r>
            <a:r>
              <a:rPr sz="2560" dirty="0"/>
              <a:t> </a:t>
            </a:r>
            <a:r>
              <a:rPr sz="2560" dirty="0" err="1"/>
              <a:t>byť</a:t>
            </a:r>
            <a:r>
              <a:rPr sz="2560" dirty="0"/>
              <a:t> v </a:t>
            </a:r>
            <a:r>
              <a:rPr sz="2560" dirty="0" err="1"/>
              <a:t>nej</a:t>
            </a:r>
            <a:r>
              <a:rPr sz="2560" dirty="0"/>
              <a:t> </a:t>
            </a:r>
            <a:r>
              <a:rPr sz="2560" dirty="0" err="1"/>
              <a:t>vynikať</a:t>
            </a:r>
            <a:r>
              <a:rPr sz="2560" dirty="0"/>
              <a:t>. </a:t>
            </a:r>
            <a:r>
              <a:rPr sz="2560" dirty="0" err="1"/>
              <a:t>Prekážkar</a:t>
            </a:r>
            <a:r>
              <a:rPr sz="2560" dirty="0"/>
              <a:t> </a:t>
            </a:r>
            <a:r>
              <a:rPr sz="2560" dirty="0" err="1"/>
              <a:t>sa</a:t>
            </a:r>
            <a:r>
              <a:rPr sz="2560" dirty="0"/>
              <a:t> </a:t>
            </a:r>
            <a:r>
              <a:rPr sz="2560" dirty="0" err="1"/>
              <a:t>koncentruje</a:t>
            </a:r>
            <a:r>
              <a:rPr sz="2560" dirty="0"/>
              <a:t> </a:t>
            </a:r>
            <a:r>
              <a:rPr sz="2560" dirty="0" err="1"/>
              <a:t>na</a:t>
            </a:r>
            <a:r>
              <a:rPr sz="2560" dirty="0"/>
              <a:t> </a:t>
            </a:r>
            <a:r>
              <a:rPr sz="2560" dirty="0" err="1"/>
              <a:t>dve</a:t>
            </a:r>
            <a:r>
              <a:rPr sz="2560" dirty="0"/>
              <a:t> </a:t>
            </a:r>
            <a:r>
              <a:rPr sz="2560" dirty="0" err="1"/>
              <a:t>odlišné</a:t>
            </a:r>
            <a:r>
              <a:rPr sz="2560" dirty="0"/>
              <a:t> </a:t>
            </a:r>
            <a:r>
              <a:rPr sz="2560" dirty="0" err="1"/>
              <a:t>zručnosti</a:t>
            </a:r>
            <a:r>
              <a:rPr sz="2560" dirty="0"/>
              <a:t>, </a:t>
            </a:r>
            <a:r>
              <a:rPr sz="2560" dirty="0" err="1"/>
              <a:t>pričom</a:t>
            </a:r>
            <a:r>
              <a:rPr sz="2560" dirty="0"/>
              <a:t> </a:t>
            </a:r>
            <a:r>
              <a:rPr sz="2560" dirty="0" err="1"/>
              <a:t>sa</a:t>
            </a:r>
            <a:r>
              <a:rPr sz="2560" dirty="0"/>
              <a:t> </a:t>
            </a:r>
            <a:r>
              <a:rPr sz="2560" dirty="0" err="1"/>
              <a:t>snaží</a:t>
            </a:r>
            <a:r>
              <a:rPr sz="2560" dirty="0"/>
              <a:t> z </a:t>
            </a:r>
            <a:r>
              <a:rPr sz="2560" dirty="0" err="1"/>
              <a:t>oboch</a:t>
            </a:r>
            <a:r>
              <a:rPr sz="2560" dirty="0"/>
              <a:t> </a:t>
            </a:r>
            <a:r>
              <a:rPr sz="2560" dirty="0" err="1"/>
              <a:t>skĺbiť</a:t>
            </a:r>
            <a:r>
              <a:rPr sz="2560" dirty="0"/>
              <a:t> </a:t>
            </a:r>
            <a:r>
              <a:rPr sz="2560" dirty="0" err="1"/>
              <a:t>maximálny</a:t>
            </a:r>
            <a:r>
              <a:rPr sz="2560" dirty="0"/>
              <a:t> </a:t>
            </a:r>
            <a:r>
              <a:rPr sz="2560" dirty="0" err="1"/>
              <a:t>výkon</a:t>
            </a:r>
            <a:r>
              <a:rPr sz="2560" dirty="0"/>
              <a:t>. </a:t>
            </a:r>
            <a:r>
              <a:rPr sz="2560" dirty="0" err="1"/>
              <a:t>Až</a:t>
            </a:r>
            <a:r>
              <a:rPr sz="2560" dirty="0"/>
              <a:t> </a:t>
            </a:r>
            <a:r>
              <a:rPr sz="2560" dirty="0" err="1"/>
              <a:t>na</a:t>
            </a:r>
            <a:r>
              <a:rPr sz="2560" dirty="0"/>
              <a:t> </a:t>
            </a:r>
            <a:r>
              <a:rPr sz="2560" dirty="0" err="1"/>
              <a:t>zanedbateľné</a:t>
            </a:r>
            <a:r>
              <a:rPr sz="2560" dirty="0"/>
              <a:t> </a:t>
            </a:r>
            <a:r>
              <a:rPr sz="2560" dirty="0" err="1"/>
              <a:t>výnimky</a:t>
            </a:r>
            <a:r>
              <a:rPr sz="2560" dirty="0"/>
              <a:t>, </a:t>
            </a:r>
            <a:r>
              <a:rPr sz="2560" dirty="0" err="1"/>
              <a:t>prekážkar</a:t>
            </a:r>
            <a:r>
              <a:rPr sz="2560" dirty="0"/>
              <a:t> </a:t>
            </a:r>
            <a:r>
              <a:rPr sz="2560" dirty="0" err="1"/>
              <a:t>nebude</a:t>
            </a:r>
            <a:r>
              <a:rPr sz="2560" dirty="0"/>
              <a:t> </a:t>
            </a:r>
            <a:r>
              <a:rPr sz="2560" dirty="0" err="1"/>
              <a:t>taký</a:t>
            </a:r>
            <a:r>
              <a:rPr sz="2560" dirty="0"/>
              <a:t> </a:t>
            </a:r>
            <a:r>
              <a:rPr sz="2560" dirty="0" err="1"/>
              <a:t>rýchly</a:t>
            </a:r>
            <a:r>
              <a:rPr sz="2560" dirty="0"/>
              <a:t> </a:t>
            </a:r>
            <a:r>
              <a:rPr sz="2560" dirty="0" err="1"/>
              <a:t>ako</a:t>
            </a:r>
            <a:r>
              <a:rPr sz="2560" dirty="0"/>
              <a:t> </a:t>
            </a:r>
            <a:r>
              <a:rPr sz="2560" dirty="0" err="1"/>
              <a:t>šprintér</a:t>
            </a:r>
            <a:r>
              <a:rPr sz="2560" dirty="0"/>
              <a:t> </a:t>
            </a:r>
            <a:r>
              <a:rPr sz="2560" dirty="0" err="1"/>
              <a:t>ani</a:t>
            </a:r>
            <a:r>
              <a:rPr sz="2560" dirty="0"/>
              <a:t> </a:t>
            </a:r>
            <a:r>
              <a:rPr sz="2560" dirty="0" err="1"/>
              <a:t>nevyskočí</a:t>
            </a:r>
            <a:r>
              <a:rPr sz="2560" dirty="0"/>
              <a:t> </a:t>
            </a:r>
            <a:r>
              <a:rPr sz="2560" dirty="0" err="1"/>
              <a:t>tak</a:t>
            </a:r>
            <a:r>
              <a:rPr sz="2560" dirty="0"/>
              <a:t> </a:t>
            </a:r>
            <a:r>
              <a:rPr sz="2560" dirty="0" err="1"/>
              <a:t>vysoko</a:t>
            </a:r>
            <a:r>
              <a:rPr sz="2560" dirty="0"/>
              <a:t> </a:t>
            </a:r>
            <a:r>
              <a:rPr sz="2560" dirty="0" err="1"/>
              <a:t>ako</a:t>
            </a:r>
            <a:r>
              <a:rPr sz="2560" dirty="0"/>
              <a:t> </a:t>
            </a:r>
            <a:r>
              <a:rPr sz="2560" dirty="0" err="1"/>
              <a:t>skokan</a:t>
            </a:r>
            <a:r>
              <a:rPr sz="2560" dirty="0"/>
              <a:t>, a </a:t>
            </a:r>
            <a:r>
              <a:rPr sz="2560" dirty="0" err="1"/>
              <a:t>predsa</a:t>
            </a:r>
            <a:r>
              <a:rPr sz="2560" dirty="0"/>
              <a:t> </a:t>
            </a:r>
            <a:r>
              <a:rPr sz="2560" dirty="0" err="1"/>
              <a:t>nie</a:t>
            </a:r>
            <a:r>
              <a:rPr sz="2560" dirty="0"/>
              <a:t> je </a:t>
            </a:r>
            <a:r>
              <a:rPr sz="2560" dirty="0" err="1"/>
              <a:t>možné</a:t>
            </a:r>
            <a:r>
              <a:rPr sz="2560" dirty="0"/>
              <a:t> </a:t>
            </a:r>
            <a:r>
              <a:rPr sz="2560" dirty="0" err="1"/>
              <a:t>tvrdiť</a:t>
            </a:r>
            <a:r>
              <a:rPr sz="2560" dirty="0"/>
              <a:t>, </a:t>
            </a:r>
            <a:r>
              <a:rPr sz="2560" dirty="0" err="1"/>
              <a:t>že</a:t>
            </a:r>
            <a:r>
              <a:rPr sz="2560" dirty="0"/>
              <a:t> by </a:t>
            </a:r>
            <a:r>
              <a:rPr sz="2560" dirty="0" err="1"/>
              <a:t>bol</a:t>
            </a:r>
            <a:r>
              <a:rPr sz="2560" dirty="0"/>
              <a:t> </a:t>
            </a:r>
            <a:r>
              <a:rPr sz="2560" dirty="0" err="1"/>
              <a:t>horším</a:t>
            </a:r>
            <a:r>
              <a:rPr sz="2560" dirty="0"/>
              <a:t> </a:t>
            </a:r>
            <a:r>
              <a:rPr sz="2560" dirty="0" err="1"/>
              <a:t>atlétom</a:t>
            </a:r>
            <a:r>
              <a:rPr sz="2560" dirty="0"/>
              <a:t> </a:t>
            </a:r>
            <a:r>
              <a:rPr sz="2560" dirty="0" err="1"/>
              <a:t>ako</a:t>
            </a:r>
            <a:r>
              <a:rPr sz="2560" dirty="0"/>
              <a:t> </a:t>
            </a:r>
            <a:r>
              <a:rPr sz="2560" dirty="0" err="1"/>
              <a:t>druhí</a:t>
            </a:r>
            <a:r>
              <a:rPr sz="2560" dirty="0"/>
              <a:t> </a:t>
            </a:r>
            <a:r>
              <a:rPr sz="2560" dirty="0" err="1"/>
              <a:t>dvaja</a:t>
            </a:r>
            <a:r>
              <a:rPr sz="2560" dirty="0"/>
              <a:t>. </a:t>
            </a:r>
            <a:r>
              <a:rPr sz="2560" dirty="0" err="1"/>
              <a:t>Snaha</a:t>
            </a:r>
            <a:r>
              <a:rPr sz="2560" dirty="0"/>
              <a:t> </a:t>
            </a:r>
            <a:r>
              <a:rPr sz="2560" dirty="0" err="1"/>
              <a:t>určiť</a:t>
            </a:r>
            <a:r>
              <a:rPr sz="2560" dirty="0"/>
              <a:t> </a:t>
            </a:r>
            <a:r>
              <a:rPr sz="2560" dirty="0" err="1"/>
              <a:t>najlepšieho</a:t>
            </a:r>
            <a:r>
              <a:rPr sz="2560" dirty="0"/>
              <a:t> </a:t>
            </a:r>
            <a:r>
              <a:rPr sz="2560" dirty="0" err="1"/>
              <a:t>atléta</a:t>
            </a:r>
            <a:r>
              <a:rPr sz="2560" dirty="0"/>
              <a:t> z </a:t>
            </a:r>
            <a:r>
              <a:rPr sz="2560" dirty="0" err="1"/>
              <a:t>nich</a:t>
            </a:r>
            <a:r>
              <a:rPr sz="2560" dirty="0"/>
              <a:t> </a:t>
            </a:r>
            <a:r>
              <a:rPr sz="2560" dirty="0" err="1"/>
              <a:t>nedáva</a:t>
            </a:r>
            <a:r>
              <a:rPr sz="2560" dirty="0"/>
              <a:t> </a:t>
            </a:r>
            <a:r>
              <a:rPr sz="2560" dirty="0" err="1"/>
              <a:t>zmysel</a:t>
            </a:r>
            <a:r>
              <a:rPr sz="2560" dirty="0"/>
              <a:t>. </a:t>
            </a:r>
          </a:p>
          <a:p>
            <a:pPr marL="249997" indent="-249997" defTabSz="328567">
              <a:lnSpc>
                <a:spcPct val="160000"/>
              </a:lnSpc>
              <a:spcBef>
                <a:spcPts val="0"/>
              </a:spcBef>
              <a:defRPr sz="2560"/>
            </a:pPr>
            <a:r>
              <a:rPr sz="2560" dirty="0"/>
              <a:t>Z </a:t>
            </a:r>
            <a:r>
              <a:rPr sz="2560" dirty="0" err="1"/>
              <a:t>tejto</a:t>
            </a:r>
            <a:r>
              <a:rPr sz="2560" dirty="0"/>
              <a:t> </a:t>
            </a:r>
            <a:r>
              <a:rPr sz="2560" dirty="0" err="1"/>
              <a:t>analógie</a:t>
            </a:r>
            <a:r>
              <a:rPr sz="2560" dirty="0"/>
              <a:t> </a:t>
            </a:r>
            <a:r>
              <a:rPr sz="2560" dirty="0" err="1"/>
              <a:t>vyplýva</a:t>
            </a:r>
            <a:r>
              <a:rPr sz="2560" dirty="0"/>
              <a:t>, </a:t>
            </a:r>
            <a:r>
              <a:rPr sz="2560" dirty="0" err="1"/>
              <a:t>že</a:t>
            </a:r>
            <a:r>
              <a:rPr sz="2560" dirty="0"/>
              <a:t> je </a:t>
            </a:r>
            <a:r>
              <a:rPr sz="2560" dirty="0" err="1"/>
              <a:t>nespravodlivé</a:t>
            </a:r>
            <a:r>
              <a:rPr sz="2560" dirty="0"/>
              <a:t> </a:t>
            </a:r>
            <a:r>
              <a:rPr sz="2560" dirty="0" err="1"/>
              <a:t>porovnávať</a:t>
            </a:r>
            <a:r>
              <a:rPr sz="2560" dirty="0"/>
              <a:t> </a:t>
            </a:r>
            <a:r>
              <a:rPr sz="2560" dirty="0" err="1"/>
              <a:t>jazykové</a:t>
            </a:r>
            <a:r>
              <a:rPr sz="2560" dirty="0"/>
              <a:t> </a:t>
            </a:r>
            <a:r>
              <a:rPr sz="2560" dirty="0" err="1"/>
              <a:t>zručnosti</a:t>
            </a:r>
            <a:r>
              <a:rPr sz="2560" dirty="0"/>
              <a:t> </a:t>
            </a:r>
            <a:r>
              <a:rPr sz="2560" dirty="0" err="1"/>
              <a:t>monolingvistov</a:t>
            </a:r>
            <a:r>
              <a:rPr sz="2560" dirty="0"/>
              <a:t> s </a:t>
            </a:r>
            <a:r>
              <a:rPr sz="2560" dirty="0" err="1"/>
              <a:t>dvoj</a:t>
            </a:r>
            <a:r>
              <a:rPr sz="2560" dirty="0"/>
              <a:t>- </a:t>
            </a:r>
            <a:r>
              <a:rPr sz="2560" dirty="0" err="1"/>
              <a:t>či</a:t>
            </a:r>
            <a:r>
              <a:rPr sz="2560" dirty="0"/>
              <a:t> </a:t>
            </a:r>
            <a:r>
              <a:rPr sz="2560" dirty="0" err="1"/>
              <a:t>viacjazyčnými</a:t>
            </a:r>
            <a:r>
              <a:rPr sz="2560" dirty="0"/>
              <a:t> </a:t>
            </a:r>
            <a:r>
              <a:rPr sz="2560" dirty="0" err="1"/>
              <a:t>zručnosťami</a:t>
            </a:r>
            <a:r>
              <a:rPr sz="2560" dirty="0"/>
              <a:t> bi(multi)</a:t>
            </a:r>
            <a:r>
              <a:rPr sz="2560" dirty="0" err="1"/>
              <a:t>lingvistov</a:t>
            </a:r>
            <a:r>
              <a:rPr sz="256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115699395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Bilingvista je kompletná jazyková entita, integrovaný celok.…"/>
          <p:cNvSpPr txBox="1">
            <a:spLocks noGrp="1"/>
          </p:cNvSpPr>
          <p:nvPr>
            <p:ph type="body" idx="1"/>
          </p:nvPr>
        </p:nvSpPr>
        <p:spPr>
          <a:xfrm>
            <a:off x="893647" y="894093"/>
            <a:ext cx="10404707" cy="5071402"/>
          </a:xfrm>
        </p:spPr>
        <p:txBody>
          <a:bodyPr rtlCol="0">
            <a:normAutofit fontScale="77500" lnSpcReduction="20000"/>
          </a:bodyPr>
          <a:lstStyle/>
          <a:p>
            <a:pPr marL="303122" indent="-303122" defTabSz="398388">
              <a:lnSpc>
                <a:spcPct val="160000"/>
              </a:lnSpc>
              <a:spcBef>
                <a:spcPts val="0"/>
              </a:spcBef>
              <a:defRPr sz="3104"/>
            </a:pPr>
            <a:r>
              <a:rPr sz="3104" dirty="0" err="1"/>
              <a:t>Bilingvista</a:t>
            </a:r>
            <a:r>
              <a:rPr sz="3104" dirty="0"/>
              <a:t> je </a:t>
            </a:r>
            <a:r>
              <a:rPr sz="3104" dirty="0" err="1"/>
              <a:t>kompletná</a:t>
            </a:r>
            <a:r>
              <a:rPr sz="3104" dirty="0"/>
              <a:t> </a:t>
            </a:r>
            <a:r>
              <a:rPr sz="3104" dirty="0" err="1"/>
              <a:t>jazyková</a:t>
            </a:r>
            <a:r>
              <a:rPr sz="3104" dirty="0"/>
              <a:t> </a:t>
            </a:r>
            <a:r>
              <a:rPr sz="3104" dirty="0" err="1"/>
              <a:t>entita</a:t>
            </a:r>
            <a:r>
              <a:rPr sz="3104" dirty="0"/>
              <a:t>, </a:t>
            </a:r>
            <a:r>
              <a:rPr sz="3104" dirty="0" err="1"/>
              <a:t>integrovaný</a:t>
            </a:r>
            <a:r>
              <a:rPr sz="3104" dirty="0"/>
              <a:t> </a:t>
            </a:r>
            <a:r>
              <a:rPr sz="3104" dirty="0" err="1"/>
              <a:t>celok</a:t>
            </a:r>
            <a:r>
              <a:rPr sz="3104" dirty="0"/>
              <a:t>.</a:t>
            </a:r>
          </a:p>
          <a:p>
            <a:pPr marL="303122" indent="-303122" defTabSz="398388">
              <a:lnSpc>
                <a:spcPct val="160000"/>
              </a:lnSpc>
              <a:spcBef>
                <a:spcPts val="0"/>
              </a:spcBef>
              <a:defRPr sz="3104"/>
            </a:pPr>
            <a:r>
              <a:rPr sz="3104" dirty="0" err="1"/>
              <a:t>Bilingvisti</a:t>
            </a:r>
            <a:r>
              <a:rPr sz="3104" dirty="0"/>
              <a:t> </a:t>
            </a:r>
            <a:r>
              <a:rPr sz="3104" dirty="0" err="1"/>
              <a:t>používajú</a:t>
            </a:r>
            <a:r>
              <a:rPr sz="3104" dirty="0"/>
              <a:t> </a:t>
            </a:r>
            <a:r>
              <a:rPr sz="3104" dirty="0" err="1"/>
              <a:t>svoje</a:t>
            </a:r>
            <a:r>
              <a:rPr sz="3104" dirty="0"/>
              <a:t> </a:t>
            </a:r>
            <a:r>
              <a:rPr sz="3104" dirty="0" err="1"/>
              <a:t>jazyky</a:t>
            </a:r>
            <a:r>
              <a:rPr sz="3104" dirty="0"/>
              <a:t> s </a:t>
            </a:r>
            <a:r>
              <a:rPr sz="3104" dirty="0" err="1"/>
              <a:t>rozličnými</a:t>
            </a:r>
            <a:r>
              <a:rPr sz="3104" dirty="0"/>
              <a:t> </a:t>
            </a:r>
            <a:r>
              <a:rPr sz="3104" dirty="0" err="1"/>
              <a:t>ľuďmi</a:t>
            </a:r>
            <a:r>
              <a:rPr sz="3104" dirty="0"/>
              <a:t>, v </a:t>
            </a:r>
            <a:r>
              <a:rPr sz="3104" dirty="0" err="1"/>
              <a:t>rôznych</a:t>
            </a:r>
            <a:r>
              <a:rPr sz="3104" dirty="0"/>
              <a:t> </a:t>
            </a:r>
            <a:r>
              <a:rPr sz="3104" dirty="0" err="1"/>
              <a:t>kontextoch</a:t>
            </a:r>
            <a:r>
              <a:rPr sz="3104" dirty="0"/>
              <a:t> a s </a:t>
            </a:r>
            <a:r>
              <a:rPr sz="3104" dirty="0" err="1"/>
              <a:t>odlišným</a:t>
            </a:r>
            <a:r>
              <a:rPr sz="3104" dirty="0"/>
              <a:t> </a:t>
            </a:r>
            <a:r>
              <a:rPr sz="3104" dirty="0" err="1"/>
              <a:t>účelom</a:t>
            </a:r>
            <a:r>
              <a:rPr sz="3104" dirty="0"/>
              <a:t>. </a:t>
            </a:r>
            <a:r>
              <a:rPr sz="3104" dirty="0" err="1"/>
              <a:t>Úroveň</a:t>
            </a:r>
            <a:r>
              <a:rPr sz="3104" dirty="0"/>
              <a:t> </a:t>
            </a:r>
            <a:r>
              <a:rPr sz="3104" dirty="0" err="1"/>
              <a:t>zručnosti</a:t>
            </a:r>
            <a:r>
              <a:rPr sz="3104" dirty="0"/>
              <a:t> v </a:t>
            </a:r>
            <a:r>
              <a:rPr sz="3104" dirty="0" err="1"/>
              <a:t>jazyku</a:t>
            </a:r>
            <a:r>
              <a:rPr sz="3104" dirty="0"/>
              <a:t> </a:t>
            </a:r>
            <a:r>
              <a:rPr sz="3104" dirty="0" err="1"/>
              <a:t>závisí</a:t>
            </a:r>
            <a:r>
              <a:rPr sz="3104" dirty="0"/>
              <a:t> od </a:t>
            </a:r>
            <a:r>
              <a:rPr sz="3104" dirty="0" err="1"/>
              <a:t>toho</a:t>
            </a:r>
            <a:r>
              <a:rPr sz="3104" dirty="0"/>
              <a:t>, v </a:t>
            </a:r>
            <a:r>
              <a:rPr sz="3104" dirty="0" err="1"/>
              <a:t>akom</a:t>
            </a:r>
            <a:r>
              <a:rPr sz="3104" dirty="0"/>
              <a:t> </a:t>
            </a:r>
            <a:r>
              <a:rPr sz="3104" dirty="0" err="1"/>
              <a:t>kontexte</a:t>
            </a:r>
            <a:r>
              <a:rPr sz="3104" dirty="0"/>
              <a:t> a </a:t>
            </a:r>
            <a:r>
              <a:rPr sz="3104" dirty="0" err="1"/>
              <a:t>ako</a:t>
            </a:r>
            <a:r>
              <a:rPr sz="3104" dirty="0"/>
              <a:t> </a:t>
            </a:r>
            <a:r>
              <a:rPr sz="3104" dirty="0" err="1"/>
              <a:t>často</a:t>
            </a:r>
            <a:r>
              <a:rPr sz="3104" dirty="0"/>
              <a:t> je </a:t>
            </a:r>
            <a:r>
              <a:rPr sz="3104" dirty="0" err="1"/>
              <a:t>daný</a:t>
            </a:r>
            <a:r>
              <a:rPr sz="3104" dirty="0"/>
              <a:t> </a:t>
            </a:r>
            <a:r>
              <a:rPr sz="3104" dirty="0" err="1"/>
              <a:t>jazyk</a:t>
            </a:r>
            <a:r>
              <a:rPr sz="3104" dirty="0"/>
              <a:t> </a:t>
            </a:r>
            <a:r>
              <a:rPr sz="3104" dirty="0" err="1"/>
              <a:t>používaný</a:t>
            </a:r>
            <a:r>
              <a:rPr sz="3104" dirty="0"/>
              <a:t>, </a:t>
            </a:r>
            <a:r>
              <a:rPr sz="3104" dirty="0" err="1"/>
              <a:t>napríklad</a:t>
            </a:r>
            <a:r>
              <a:rPr sz="3104" dirty="0"/>
              <a:t> </a:t>
            </a:r>
            <a:r>
              <a:rPr sz="3104" dirty="0" err="1"/>
              <a:t>komunikačná</a:t>
            </a:r>
            <a:r>
              <a:rPr sz="3104" dirty="0"/>
              <a:t> </a:t>
            </a:r>
            <a:r>
              <a:rPr sz="3104" dirty="0" err="1"/>
              <a:t>zručnosť</a:t>
            </a:r>
            <a:r>
              <a:rPr sz="3104" dirty="0"/>
              <a:t> v </a:t>
            </a:r>
            <a:r>
              <a:rPr sz="3104" dirty="0" err="1"/>
              <a:t>jednom</a:t>
            </a:r>
            <a:r>
              <a:rPr sz="3104" dirty="0"/>
              <a:t> z </a:t>
            </a:r>
            <a:r>
              <a:rPr sz="3104" dirty="0" err="1"/>
              <a:t>dvoch</a:t>
            </a:r>
            <a:r>
              <a:rPr sz="3104" dirty="0"/>
              <a:t> </a:t>
            </a:r>
            <a:r>
              <a:rPr sz="3104" dirty="0" err="1"/>
              <a:t>jazykov</a:t>
            </a:r>
            <a:r>
              <a:rPr sz="3104" dirty="0"/>
              <a:t> </a:t>
            </a:r>
            <a:r>
              <a:rPr sz="3104" dirty="0" err="1"/>
              <a:t>bilingvistu</a:t>
            </a:r>
            <a:r>
              <a:rPr sz="3104" dirty="0"/>
              <a:t> </a:t>
            </a:r>
            <a:r>
              <a:rPr sz="3104" dirty="0" err="1"/>
              <a:t>môže</a:t>
            </a:r>
            <a:r>
              <a:rPr sz="3104" dirty="0"/>
              <a:t> </a:t>
            </a:r>
            <a:r>
              <a:rPr sz="3104" dirty="0" err="1"/>
              <a:t>byť</a:t>
            </a:r>
            <a:r>
              <a:rPr sz="3104" dirty="0"/>
              <a:t> v </a:t>
            </a:r>
            <a:r>
              <a:rPr sz="3104" dirty="0" err="1"/>
              <a:t>niektorých</a:t>
            </a:r>
            <a:r>
              <a:rPr sz="3104" dirty="0"/>
              <a:t> </a:t>
            </a:r>
            <a:r>
              <a:rPr sz="3104" dirty="0" err="1"/>
              <a:t>oblastiach</a:t>
            </a:r>
            <a:r>
              <a:rPr sz="3104" dirty="0"/>
              <a:t> </a:t>
            </a:r>
            <a:r>
              <a:rPr sz="3104" dirty="0" err="1"/>
              <a:t>silnejšia</a:t>
            </a:r>
            <a:r>
              <a:rPr sz="3104" dirty="0"/>
              <a:t> </a:t>
            </a:r>
            <a:r>
              <a:rPr sz="3104" dirty="0" err="1"/>
              <a:t>ako</a:t>
            </a:r>
            <a:r>
              <a:rPr sz="3104" dirty="0"/>
              <a:t> v </a:t>
            </a:r>
            <a:r>
              <a:rPr sz="3104" dirty="0" err="1"/>
              <a:t>iných</a:t>
            </a:r>
            <a:r>
              <a:rPr sz="3104" dirty="0"/>
              <a:t>. </a:t>
            </a:r>
          </a:p>
          <a:p>
            <a:pPr marL="303122" indent="-303122" defTabSz="398388">
              <a:lnSpc>
                <a:spcPct val="160000"/>
              </a:lnSpc>
              <a:spcBef>
                <a:spcPts val="0"/>
              </a:spcBef>
              <a:defRPr sz="3104"/>
            </a:pPr>
            <a:r>
              <a:rPr sz="3104" dirty="0" err="1"/>
              <a:t>Tento</a:t>
            </a:r>
            <a:r>
              <a:rPr sz="3104" dirty="0"/>
              <a:t> </a:t>
            </a:r>
            <a:r>
              <a:rPr sz="3104" dirty="0" err="1"/>
              <a:t>jav</a:t>
            </a:r>
            <a:r>
              <a:rPr sz="3104" dirty="0"/>
              <a:t> je </a:t>
            </a:r>
            <a:r>
              <a:rPr sz="3104" dirty="0" err="1"/>
              <a:t>prirodzený</a:t>
            </a:r>
            <a:r>
              <a:rPr sz="3104" dirty="0"/>
              <a:t> a </a:t>
            </a:r>
            <a:r>
              <a:rPr sz="3104" dirty="0" err="1"/>
              <a:t>očakávaný</a:t>
            </a:r>
            <a:r>
              <a:rPr sz="3104" dirty="0"/>
              <a:t>. </a:t>
            </a:r>
            <a:r>
              <a:rPr sz="3104" dirty="0" err="1"/>
              <a:t>Akékoľvek</a:t>
            </a:r>
            <a:r>
              <a:rPr sz="3104" dirty="0"/>
              <a:t> </a:t>
            </a:r>
            <a:r>
              <a:rPr sz="3104" dirty="0" err="1"/>
              <a:t>testovanie</a:t>
            </a:r>
            <a:r>
              <a:rPr sz="3104" dirty="0"/>
              <a:t> </a:t>
            </a:r>
            <a:r>
              <a:rPr sz="3104" dirty="0" err="1"/>
              <a:t>kompetencií</a:t>
            </a:r>
            <a:r>
              <a:rPr sz="3104" dirty="0"/>
              <a:t> </a:t>
            </a:r>
            <a:r>
              <a:rPr sz="3104" dirty="0" err="1"/>
              <a:t>bilingvistu</a:t>
            </a:r>
            <a:r>
              <a:rPr sz="3104" dirty="0"/>
              <a:t> v </a:t>
            </a:r>
            <a:r>
              <a:rPr sz="3104" dirty="0" err="1"/>
              <a:t>dvoch</a:t>
            </a:r>
            <a:r>
              <a:rPr sz="3104" dirty="0"/>
              <a:t> </a:t>
            </a:r>
            <a:r>
              <a:rPr sz="3104" dirty="0" err="1"/>
              <a:t>jazykoch</a:t>
            </a:r>
            <a:r>
              <a:rPr sz="3104" dirty="0"/>
              <a:t> </a:t>
            </a:r>
            <a:r>
              <a:rPr sz="3104" dirty="0" err="1"/>
              <a:t>má</a:t>
            </a:r>
            <a:r>
              <a:rPr sz="3104" dirty="0"/>
              <a:t> </a:t>
            </a:r>
            <a:r>
              <a:rPr sz="3104" dirty="0" err="1"/>
              <a:t>brať</a:t>
            </a:r>
            <a:r>
              <a:rPr sz="3104" dirty="0"/>
              <a:t> do </a:t>
            </a:r>
            <a:r>
              <a:rPr sz="3104" dirty="0" err="1"/>
              <a:t>úvahy</a:t>
            </a:r>
            <a:r>
              <a:rPr sz="3104" dirty="0"/>
              <a:t> </a:t>
            </a:r>
            <a:r>
              <a:rPr sz="3104" dirty="0" err="1"/>
              <a:t>kedy</a:t>
            </a:r>
            <a:r>
              <a:rPr sz="3104" dirty="0"/>
              <a:t>, </a:t>
            </a:r>
            <a:r>
              <a:rPr sz="3104" dirty="0" err="1"/>
              <a:t>kde</a:t>
            </a:r>
            <a:r>
              <a:rPr sz="3104" dirty="0"/>
              <a:t> a s </a:t>
            </a:r>
            <a:r>
              <a:rPr sz="3104" dirty="0" err="1"/>
              <a:t>kým</a:t>
            </a:r>
            <a:r>
              <a:rPr sz="3104" dirty="0"/>
              <a:t> </a:t>
            </a:r>
            <a:r>
              <a:rPr sz="3104" dirty="0" err="1"/>
              <a:t>používa</a:t>
            </a:r>
            <a:r>
              <a:rPr sz="3104" dirty="0"/>
              <a:t> </a:t>
            </a:r>
            <a:r>
              <a:rPr sz="3104" dirty="0" err="1"/>
              <a:t>bilingvista</a:t>
            </a:r>
            <a:r>
              <a:rPr sz="3104" dirty="0"/>
              <a:t> ten-</a:t>
            </a:r>
            <a:r>
              <a:rPr sz="3104" dirty="0" err="1"/>
              <a:t>ktorý</a:t>
            </a:r>
            <a:r>
              <a:rPr sz="3104" dirty="0"/>
              <a:t> z </a:t>
            </a:r>
            <a:r>
              <a:rPr sz="3104" dirty="0" err="1"/>
              <a:t>ovládaných</a:t>
            </a:r>
            <a:r>
              <a:rPr sz="3104" dirty="0"/>
              <a:t> </a:t>
            </a:r>
            <a:r>
              <a:rPr sz="3104" dirty="0" err="1"/>
              <a:t>jazykov</a:t>
            </a:r>
            <a:r>
              <a:rPr sz="3104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60790289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/>
          <p:cNvSpPr>
            <a:spLocks noGrp="1" noChangeArrowheads="1"/>
          </p:cNvSpPr>
          <p:nvPr>
            <p:ph type="title"/>
          </p:nvPr>
        </p:nvSpPr>
        <p:spPr>
          <a:xfrm>
            <a:off x="872022" y="433735"/>
            <a:ext cx="10444782" cy="1290469"/>
          </a:xfrm>
        </p:spPr>
        <p:txBody>
          <a:bodyPr>
            <a:noAutofit/>
          </a:bodyPr>
          <a:lstStyle/>
          <a:p>
            <a:pPr>
              <a:tabLst>
                <a:tab pos="0" algn="l"/>
                <a:tab pos="447630" algn="l"/>
                <a:tab pos="896848" algn="l"/>
                <a:tab pos="1346065" algn="l"/>
                <a:tab pos="1795283" algn="l"/>
                <a:tab pos="2244501" algn="l"/>
                <a:tab pos="2693719" algn="l"/>
                <a:tab pos="3142936" algn="l"/>
                <a:tab pos="3592154" algn="l"/>
                <a:tab pos="4041371" algn="l"/>
                <a:tab pos="4490589" algn="l"/>
                <a:tab pos="4939806" algn="l"/>
                <a:tab pos="5389024" algn="l"/>
                <a:tab pos="5838241" algn="l"/>
                <a:tab pos="6287459" algn="l"/>
                <a:tab pos="6736676" algn="l"/>
                <a:tab pos="7185894" algn="l"/>
                <a:tab pos="7635111" algn="l"/>
                <a:tab pos="8084329" algn="l"/>
                <a:tab pos="8533547" algn="l"/>
                <a:tab pos="8982765" algn="l"/>
              </a:tabLst>
            </a:pPr>
            <a:r>
              <a:rPr lang="sk-SK" altLang="sk-SK" sz="4000" b="1" dirty="0">
                <a:latin typeface="+mn-lt"/>
              </a:rPr>
              <a:t>Procesy v  bilingválnych jazykových spoločenstvách </a:t>
            </a:r>
          </a:p>
        </p:txBody>
      </p:sp>
      <p:sp>
        <p:nvSpPr>
          <p:cNvPr id="22531" name="Rectangle 2"/>
          <p:cNvSpPr>
            <a:spLocks noGrp="1" noChangeArrowheads="1"/>
          </p:cNvSpPr>
          <p:nvPr>
            <p:ph idx="1"/>
          </p:nvPr>
        </p:nvSpPr>
        <p:spPr>
          <a:xfrm>
            <a:off x="872022" y="1652219"/>
            <a:ext cx="10817404" cy="4452358"/>
          </a:xfrm>
        </p:spPr>
        <p:txBody>
          <a:bodyPr>
            <a:noAutofit/>
          </a:bodyPr>
          <a:lstStyle/>
          <a:p>
            <a:pPr marL="1587" indent="0">
              <a:lnSpc>
                <a:spcPct val="150000"/>
              </a:lnSpc>
              <a:buClr>
                <a:srgbClr val="FFFFFF"/>
              </a:buClr>
              <a:buSzPct val="45000"/>
              <a:buNone/>
              <a:tabLst>
                <a:tab pos="558744" algn="l"/>
                <a:tab pos="663509" algn="l"/>
                <a:tab pos="1112727" algn="l"/>
                <a:tab pos="1561944" algn="l"/>
                <a:tab pos="2011162" algn="l"/>
                <a:tab pos="2460379" algn="l"/>
                <a:tab pos="2909597" algn="l"/>
                <a:tab pos="3358814" algn="l"/>
                <a:tab pos="3808032" algn="l"/>
                <a:tab pos="4257249" algn="l"/>
                <a:tab pos="4706467" algn="l"/>
                <a:tab pos="5155684" algn="l"/>
                <a:tab pos="5604902" algn="l"/>
                <a:tab pos="6054120" algn="l"/>
                <a:tab pos="6503338" algn="l"/>
                <a:tab pos="6952555" algn="l"/>
                <a:tab pos="7401773" algn="l"/>
                <a:tab pos="7850990" algn="l"/>
                <a:tab pos="8300208" algn="l"/>
                <a:tab pos="8749425" algn="l"/>
                <a:tab pos="9198643" algn="l"/>
                <a:tab pos="9409759" algn="l"/>
                <a:tab pos="10133587" algn="l"/>
              </a:tabLst>
            </a:pPr>
            <a:r>
              <a:rPr lang="sk-SK" altLang="sk-SK" sz="1800" u="sng" dirty="0"/>
              <a:t>preberanie (</a:t>
            </a:r>
            <a:r>
              <a:rPr lang="sk-SK" altLang="sk-SK" sz="1800" u="sng" dirty="0" err="1"/>
              <a:t>borrowing</a:t>
            </a:r>
            <a:r>
              <a:rPr lang="sk-SK" altLang="sk-SK" sz="1800" u="sng" dirty="0"/>
              <a:t>)</a:t>
            </a:r>
          </a:p>
          <a:p>
            <a:pPr marL="271463" indent="-177800">
              <a:lnSpc>
                <a:spcPct val="150000"/>
              </a:lnSpc>
              <a:buNone/>
              <a:tabLst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  <a:tab pos="9409113" algn="l"/>
                <a:tab pos="10133013" algn="l"/>
              </a:tabLst>
            </a:pPr>
            <a:r>
              <a:rPr lang="sk-SK" altLang="sk-SK" sz="1800" dirty="0"/>
              <a:t>    Po liberalizácii vzťahov a slobodnom pohybe obyvateľstva jazyk minoritných  Slovákov  sa  začal  porovnateľne  s  paralelným  jazykovým  procesom  na Slovensku na jednej strane obohacovať o nové výrazové prostriedky tradične kontaktových jazykov, hlavne z nemčiny a z maďarčiny, ale aj z dominantných regionálnych jazykov. </a:t>
            </a:r>
          </a:p>
          <a:p>
            <a:pPr marL="0" indent="1588">
              <a:lnSpc>
                <a:spcPct val="150000"/>
              </a:lnSpc>
              <a:buClr>
                <a:srgbClr val="FFFFFF"/>
              </a:buClr>
              <a:buSzPct val="45000"/>
              <a:buFont typeface="Wingdings" panose="05000000000000000000" pitchFamily="2" charset="2"/>
              <a:buChar char=""/>
              <a:tabLst>
                <a:tab pos="661988" algn="l"/>
                <a:tab pos="1111250" algn="l"/>
                <a:tab pos="1560513" algn="l"/>
                <a:tab pos="2009775" algn="l"/>
                <a:tab pos="2459038" algn="l"/>
                <a:tab pos="2908300" algn="l"/>
                <a:tab pos="3357563" algn="l"/>
                <a:tab pos="3806825" algn="l"/>
                <a:tab pos="4256088" algn="l"/>
                <a:tab pos="4705350" algn="l"/>
                <a:tab pos="5154613" algn="l"/>
                <a:tab pos="5603875" algn="l"/>
                <a:tab pos="6053138" algn="l"/>
                <a:tab pos="6502400" algn="l"/>
                <a:tab pos="6951663" algn="l"/>
                <a:tab pos="7400925" algn="l"/>
                <a:tab pos="7850188" algn="l"/>
                <a:tab pos="8299450" algn="l"/>
                <a:tab pos="8748713" algn="l"/>
                <a:tab pos="9197975" algn="l"/>
                <a:tab pos="9409113" algn="l"/>
                <a:tab pos="10133013" algn="l"/>
              </a:tabLst>
            </a:pPr>
            <a:r>
              <a:rPr lang="sk-SK" altLang="sk-SK" sz="1800" dirty="0"/>
              <a:t>Vo Vojvodine a v Slavónsku poskytovateľom jazykovej infraštruktúry bola:</a:t>
            </a:r>
          </a:p>
          <a:p>
            <a:pPr marL="1074738" indent="-555625">
              <a:lnSpc>
                <a:spcPct val="150000"/>
              </a:lnSpc>
              <a:buClr>
                <a:srgbClr val="FFFFFF"/>
              </a:buClr>
              <a:buSzPct val="45000"/>
              <a:buNone/>
              <a:tabLst>
                <a:tab pos="558744" algn="l"/>
                <a:tab pos="663509" algn="l"/>
                <a:tab pos="1112727" algn="l"/>
                <a:tab pos="1561944" algn="l"/>
                <a:tab pos="2011162" algn="l"/>
                <a:tab pos="2460379" algn="l"/>
                <a:tab pos="2909597" algn="l"/>
                <a:tab pos="3358814" algn="l"/>
                <a:tab pos="3808032" algn="l"/>
                <a:tab pos="4257249" algn="l"/>
                <a:tab pos="4706467" algn="l"/>
                <a:tab pos="5155684" algn="l"/>
                <a:tab pos="5604902" algn="l"/>
                <a:tab pos="6054120" algn="l"/>
                <a:tab pos="6503338" algn="l"/>
                <a:tab pos="6952555" algn="l"/>
                <a:tab pos="7401773" algn="l"/>
                <a:tab pos="7850990" algn="l"/>
                <a:tab pos="8300208" algn="l"/>
                <a:tab pos="8749425" algn="l"/>
                <a:tab pos="9198643" algn="l"/>
                <a:tab pos="9409759" algn="l"/>
                <a:tab pos="10133587" algn="l"/>
              </a:tabLst>
            </a:pPr>
            <a:r>
              <a:rPr lang="sk-SK" altLang="sk-SK" sz="1800" dirty="0"/>
              <a:t>  srbčina a chorvátčina </a:t>
            </a:r>
          </a:p>
          <a:p>
            <a:pPr marL="1074738" indent="-555625">
              <a:lnSpc>
                <a:spcPct val="150000"/>
              </a:lnSpc>
              <a:buClr>
                <a:srgbClr val="FFFFFF"/>
              </a:buClr>
              <a:buSzPct val="45000"/>
              <a:buFont typeface="Wingdings" panose="05000000000000000000" pitchFamily="2" charset="2"/>
              <a:buChar char=""/>
              <a:tabLst>
                <a:tab pos="558744" algn="l"/>
                <a:tab pos="663509" algn="l"/>
                <a:tab pos="1112727" algn="l"/>
                <a:tab pos="1561944" algn="l"/>
                <a:tab pos="2011162" algn="l"/>
                <a:tab pos="2460379" algn="l"/>
                <a:tab pos="2909597" algn="l"/>
                <a:tab pos="3358814" algn="l"/>
                <a:tab pos="3808032" algn="l"/>
                <a:tab pos="4257249" algn="l"/>
                <a:tab pos="4706467" algn="l"/>
                <a:tab pos="5155684" algn="l"/>
                <a:tab pos="5604902" algn="l"/>
                <a:tab pos="6054120" algn="l"/>
                <a:tab pos="6503338" algn="l"/>
                <a:tab pos="6952555" algn="l"/>
                <a:tab pos="7401773" algn="l"/>
                <a:tab pos="7850990" algn="l"/>
                <a:tab pos="8300208" algn="l"/>
                <a:tab pos="8749425" algn="l"/>
                <a:tab pos="9198643" algn="l"/>
                <a:tab pos="9409759" algn="l"/>
                <a:tab pos="10133587" algn="l"/>
              </a:tabLst>
            </a:pPr>
            <a:r>
              <a:rPr lang="sk-SK" altLang="sk-SK" sz="1800" dirty="0"/>
              <a:t>v rumunskom Banáte a v </a:t>
            </a:r>
            <a:r>
              <a:rPr lang="sk-SK" altLang="sk-SK" sz="1800" dirty="0" err="1"/>
              <a:t>Bihorských</a:t>
            </a:r>
            <a:r>
              <a:rPr lang="sk-SK" altLang="sk-SK" sz="1800" dirty="0"/>
              <a:t> horách:</a:t>
            </a:r>
          </a:p>
          <a:p>
            <a:pPr marL="1074738" indent="-555625">
              <a:lnSpc>
                <a:spcPct val="150000"/>
              </a:lnSpc>
              <a:buNone/>
              <a:tabLst>
                <a:tab pos="558744" algn="l"/>
                <a:tab pos="663509" algn="l"/>
                <a:tab pos="1112727" algn="l"/>
                <a:tab pos="1561944" algn="l"/>
                <a:tab pos="2011162" algn="l"/>
                <a:tab pos="2460379" algn="l"/>
                <a:tab pos="2909597" algn="l"/>
                <a:tab pos="3358814" algn="l"/>
                <a:tab pos="3808032" algn="l"/>
                <a:tab pos="4257249" algn="l"/>
                <a:tab pos="4706467" algn="l"/>
                <a:tab pos="5155684" algn="l"/>
                <a:tab pos="5604902" algn="l"/>
                <a:tab pos="6054120" algn="l"/>
                <a:tab pos="6503338" algn="l"/>
                <a:tab pos="6952555" algn="l"/>
                <a:tab pos="7401773" algn="l"/>
                <a:tab pos="7850990" algn="l"/>
                <a:tab pos="8300208" algn="l"/>
                <a:tab pos="8749425" algn="l"/>
                <a:tab pos="9198643" algn="l"/>
                <a:tab pos="9409759" algn="l"/>
                <a:tab pos="10133587" algn="l"/>
              </a:tabLst>
            </a:pPr>
            <a:r>
              <a:rPr lang="sk-SK" altLang="sk-SK" sz="1800" dirty="0"/>
              <a:t>   rumunčina</a:t>
            </a:r>
          </a:p>
          <a:p>
            <a:pPr marL="1074738" indent="-555625">
              <a:lnSpc>
                <a:spcPct val="150000"/>
              </a:lnSpc>
              <a:buClr>
                <a:srgbClr val="FFFFFF"/>
              </a:buClr>
              <a:buSzPct val="45000"/>
              <a:buFont typeface="Wingdings" panose="05000000000000000000" pitchFamily="2" charset="2"/>
              <a:buChar char=""/>
              <a:tabLst>
                <a:tab pos="558744" algn="l"/>
                <a:tab pos="663509" algn="l"/>
                <a:tab pos="1112727" algn="l"/>
                <a:tab pos="1561944" algn="l"/>
                <a:tab pos="2011162" algn="l"/>
                <a:tab pos="2460379" algn="l"/>
                <a:tab pos="2909597" algn="l"/>
                <a:tab pos="3358814" algn="l"/>
                <a:tab pos="3808032" algn="l"/>
                <a:tab pos="4257249" algn="l"/>
                <a:tab pos="4706467" algn="l"/>
                <a:tab pos="5155684" algn="l"/>
                <a:tab pos="5604902" algn="l"/>
                <a:tab pos="6054120" algn="l"/>
                <a:tab pos="6503338" algn="l"/>
                <a:tab pos="6952555" algn="l"/>
                <a:tab pos="7401773" algn="l"/>
                <a:tab pos="7850990" algn="l"/>
                <a:tab pos="8300208" algn="l"/>
                <a:tab pos="8749425" algn="l"/>
                <a:tab pos="9198643" algn="l"/>
                <a:tab pos="9409759" algn="l"/>
                <a:tab pos="10133587" algn="l"/>
              </a:tabLst>
            </a:pPr>
            <a:r>
              <a:rPr lang="sk-SK" altLang="sk-SK" sz="1800" dirty="0"/>
              <a:t>v slovenských enklávach v Maďarsku sa preberali maďarské výrazy </a:t>
            </a:r>
          </a:p>
        </p:txBody>
      </p:sp>
    </p:spTree>
    <p:extLst>
      <p:ext uri="{BB962C8B-B14F-4D97-AF65-F5344CB8AC3E}">
        <p14:creationId xmlns:p14="http://schemas.microsoft.com/office/powerpoint/2010/main" val="3994827113"/>
      </p:ext>
    </p:extLst>
  </p:cSld>
  <p:clrMapOvr>
    <a:masterClrMapping/>
  </p:clrMapOvr>
  <p:transition spd="med">
    <p:split dir="in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660400"/>
            <a:ext cx="10515600" cy="1309688"/>
          </a:xfrm>
        </p:spPr>
        <p:txBody>
          <a:bodyPr>
            <a:normAutofit/>
          </a:bodyPr>
          <a:lstStyle/>
          <a:p>
            <a:r>
              <a:rPr lang="hu-HU" b="1" dirty="0" err="1">
                <a:solidFill>
                  <a:schemeClr val="accent1">
                    <a:lumMod val="75000"/>
                  </a:schemeClr>
                </a:solidFill>
              </a:rPr>
              <a:t>Časť</a:t>
            </a:r>
            <a:r>
              <a:rPr lang="hu-HU" b="1" dirty="0">
                <a:solidFill>
                  <a:schemeClr val="accent1">
                    <a:lumMod val="75000"/>
                  </a:schemeClr>
                </a:solidFill>
              </a:rPr>
              <a:t> B</a:t>
            </a:r>
            <a:br>
              <a:rPr lang="hu-HU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hu-HU" b="1" dirty="0">
                <a:solidFill>
                  <a:schemeClr val="accent1">
                    <a:lumMod val="75000"/>
                  </a:schemeClr>
                </a:solidFill>
              </a:rPr>
              <a:t>VÝSKUMY</a:t>
            </a:r>
            <a:endParaRPr lang="sk-SK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38200" y="1964267"/>
            <a:ext cx="10515600" cy="4212696"/>
          </a:xfrm>
        </p:spPr>
        <p:txBody>
          <a:bodyPr>
            <a:noAutofit/>
          </a:bodyPr>
          <a:lstStyle/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sk-SK" sz="1800" b="1" dirty="0"/>
              <a:t>GYŐRIOVÁ BAKOVÁ, Eva 2013: Bilingvizmus južného Slovenska. IN: </a:t>
            </a:r>
            <a:r>
              <a:rPr lang="sk-SK" sz="1800" b="1" dirty="0" err="1"/>
              <a:t>Language</a:t>
            </a:r>
            <a:r>
              <a:rPr lang="sk-SK" sz="1800" b="1" dirty="0"/>
              <a:t> and </a:t>
            </a:r>
            <a:r>
              <a:rPr lang="sk-SK" sz="1800" b="1" dirty="0" err="1"/>
              <a:t>The</a:t>
            </a:r>
            <a:r>
              <a:rPr lang="sk-SK" sz="1800" b="1" dirty="0"/>
              <a:t> </a:t>
            </a:r>
            <a:r>
              <a:rPr lang="sk-SK" sz="1800" b="1" dirty="0" err="1"/>
              <a:t>Environment</a:t>
            </a:r>
            <a:r>
              <a:rPr lang="sk-SK" sz="1800" b="1" dirty="0"/>
              <a:t>. Tom II. </a:t>
            </a:r>
            <a:r>
              <a:rPr lang="sk-SK" sz="1800" b="1" dirty="0" err="1"/>
              <a:t>Ed</a:t>
            </a:r>
            <a:r>
              <a:rPr lang="sk-SK" sz="1800" b="1" dirty="0"/>
              <a:t>. U. </a:t>
            </a:r>
            <a:r>
              <a:rPr lang="sk-SK" sz="1800" b="1" dirty="0" err="1"/>
              <a:t>Michalik</a:t>
            </a:r>
            <a:r>
              <a:rPr lang="sk-SK" sz="1800" b="1" dirty="0"/>
              <a:t> – M. </a:t>
            </a:r>
            <a:r>
              <a:rPr lang="sk-SK" sz="1800" b="1" dirty="0" err="1"/>
              <a:t>Michałska-Suchanek</a:t>
            </a:r>
            <a:r>
              <a:rPr lang="sk-SK" sz="1800" b="1" dirty="0"/>
              <a:t>. </a:t>
            </a:r>
            <a:r>
              <a:rPr lang="sk-SK" sz="1800" b="1" dirty="0" err="1"/>
              <a:t>Gliwice</a:t>
            </a:r>
            <a:r>
              <a:rPr lang="sk-SK" sz="1800" b="1" dirty="0"/>
              <a:t>: </a:t>
            </a:r>
            <a:r>
              <a:rPr lang="sk-SK" sz="1800" b="1" dirty="0" err="1"/>
              <a:t>Gliwicka</a:t>
            </a:r>
            <a:r>
              <a:rPr lang="sk-SK" sz="1800" b="1" dirty="0"/>
              <a:t> </a:t>
            </a:r>
            <a:r>
              <a:rPr lang="sk-SK" sz="1800" b="1" dirty="0" err="1"/>
              <a:t>Wyższa</a:t>
            </a:r>
            <a:r>
              <a:rPr lang="sk-SK" sz="1800" b="1" dirty="0"/>
              <a:t> </a:t>
            </a:r>
            <a:r>
              <a:rPr lang="sk-SK" sz="1800" b="1" dirty="0" err="1"/>
              <a:t>Szkoła</a:t>
            </a:r>
            <a:r>
              <a:rPr lang="sk-SK" sz="1800" b="1" dirty="0"/>
              <a:t> </a:t>
            </a:r>
            <a:r>
              <a:rPr lang="sk-SK" sz="1800" b="1" dirty="0" err="1"/>
              <a:t>Przedsiębiorczości</a:t>
            </a:r>
            <a:r>
              <a:rPr lang="sk-SK" sz="1800" b="1" dirty="0"/>
              <a:t>. 50 – 57. 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sk-SK" sz="1800" b="1" dirty="0"/>
              <a:t>LANSTYÁK </a:t>
            </a:r>
            <a:r>
              <a:rPr lang="sk-SK" sz="1800" b="1" dirty="0" err="1"/>
              <a:t>István</a:t>
            </a:r>
            <a:r>
              <a:rPr lang="sk-SK" sz="1800" b="1" dirty="0"/>
              <a:t> – SIMON </a:t>
            </a:r>
            <a:r>
              <a:rPr lang="sk-SK" sz="1800" b="1" dirty="0" err="1"/>
              <a:t>Szabolcs</a:t>
            </a:r>
            <a:r>
              <a:rPr lang="sk-SK" sz="1800" b="1" dirty="0"/>
              <a:t> 2011: A </a:t>
            </a:r>
            <a:r>
              <a:rPr lang="sk-SK" sz="1800" b="1" dirty="0" err="1"/>
              <a:t>magyar</a:t>
            </a:r>
            <a:r>
              <a:rPr lang="sk-SK" sz="1800" b="1" dirty="0"/>
              <a:t> </a:t>
            </a:r>
            <a:r>
              <a:rPr lang="sk-SK" sz="1800" b="1" dirty="0" err="1"/>
              <a:t>és</a:t>
            </a:r>
            <a:r>
              <a:rPr lang="sk-SK" sz="1800" b="1" dirty="0"/>
              <a:t> a </a:t>
            </a:r>
            <a:r>
              <a:rPr lang="sk-SK" sz="1800" b="1" dirty="0" err="1"/>
              <a:t>szlovák</a:t>
            </a:r>
            <a:r>
              <a:rPr lang="sk-SK" sz="1800" b="1" dirty="0"/>
              <a:t> </a:t>
            </a:r>
            <a:r>
              <a:rPr lang="sk-SK" sz="1800" b="1" dirty="0" err="1"/>
              <a:t>nyelv</a:t>
            </a:r>
            <a:r>
              <a:rPr lang="sk-SK" sz="1800" b="1" dirty="0"/>
              <a:t> </a:t>
            </a:r>
            <a:r>
              <a:rPr lang="sk-SK" sz="1800" b="1" dirty="0" err="1"/>
              <a:t>választása</a:t>
            </a:r>
            <a:r>
              <a:rPr lang="sk-SK" sz="1800" b="1" dirty="0"/>
              <a:t> </a:t>
            </a:r>
            <a:r>
              <a:rPr lang="sk-SK" sz="1800" b="1" dirty="0" err="1"/>
              <a:t>három</a:t>
            </a:r>
            <a:r>
              <a:rPr lang="sk-SK" sz="1800" b="1" dirty="0"/>
              <a:t> </a:t>
            </a:r>
            <a:r>
              <a:rPr lang="sk-SK" sz="1800" b="1" dirty="0" err="1"/>
              <a:t>szlovákiai</a:t>
            </a:r>
            <a:r>
              <a:rPr lang="sk-SK" sz="1800" b="1" dirty="0"/>
              <a:t> </a:t>
            </a:r>
            <a:r>
              <a:rPr lang="sk-SK" sz="1800" b="1" dirty="0" err="1"/>
              <a:t>magyar</a:t>
            </a:r>
            <a:r>
              <a:rPr lang="sk-SK" sz="1800" b="1" dirty="0"/>
              <a:t> </a:t>
            </a:r>
            <a:r>
              <a:rPr lang="sk-SK" sz="1800" b="1" dirty="0" err="1"/>
              <a:t>településen</a:t>
            </a:r>
            <a:r>
              <a:rPr lang="sk-SK" sz="1800" b="1" dirty="0"/>
              <a:t>.  IN: </a:t>
            </a:r>
            <a:r>
              <a:rPr lang="sk-SK" sz="1800" b="1" dirty="0" err="1"/>
              <a:t>Magyarok</a:t>
            </a:r>
            <a:r>
              <a:rPr lang="sk-SK" sz="1800" b="1" dirty="0"/>
              <a:t> </a:t>
            </a:r>
            <a:r>
              <a:rPr lang="sk-SK" sz="1800" b="1" dirty="0" err="1"/>
              <a:t>Szlovákiában</a:t>
            </a:r>
            <a:r>
              <a:rPr lang="sk-SK" sz="1800" b="1" dirty="0"/>
              <a:t> VII. </a:t>
            </a:r>
            <a:r>
              <a:rPr lang="sk-SK" sz="1800" b="1" dirty="0" err="1"/>
              <a:t>Nyelv</a:t>
            </a:r>
            <a:r>
              <a:rPr lang="sk-SK" sz="1800" b="1" dirty="0"/>
              <a:t>. (</a:t>
            </a:r>
            <a:r>
              <a:rPr lang="sk-SK" sz="1800" b="1" dirty="0" err="1"/>
              <a:t>Red</a:t>
            </a:r>
            <a:r>
              <a:rPr lang="sk-SK" sz="1800" b="1" dirty="0"/>
              <a:t>. </a:t>
            </a:r>
            <a:r>
              <a:rPr lang="sk-SK" sz="1800" b="1" dirty="0" err="1"/>
              <a:t>Szabómihály</a:t>
            </a:r>
            <a:r>
              <a:rPr lang="sk-SK" sz="1800" b="1" dirty="0"/>
              <a:t> G. &amp; </a:t>
            </a:r>
            <a:r>
              <a:rPr lang="sk-SK" sz="1800" b="1" dirty="0" err="1"/>
              <a:t>Lanstyák</a:t>
            </a:r>
            <a:r>
              <a:rPr lang="sk-SK" sz="1800" b="1" dirty="0"/>
              <a:t> I.) </a:t>
            </a:r>
            <a:r>
              <a:rPr lang="sk-SK" sz="1800" b="1" dirty="0" err="1"/>
              <a:t>Somorja</a:t>
            </a:r>
            <a:r>
              <a:rPr lang="sk-SK" sz="1800" b="1" dirty="0"/>
              <a:t>: Fórum </a:t>
            </a:r>
            <a:r>
              <a:rPr lang="sk-SK" sz="1800" b="1" dirty="0" err="1"/>
              <a:t>Kisebbségkutató</a:t>
            </a:r>
            <a:r>
              <a:rPr lang="sk-SK" sz="1800" b="1" dirty="0"/>
              <a:t> </a:t>
            </a:r>
            <a:r>
              <a:rPr lang="sk-SK" sz="1800" b="1" dirty="0" err="1"/>
              <a:t>Intézet</a:t>
            </a:r>
            <a:r>
              <a:rPr lang="sk-SK" sz="1800" b="1" dirty="0"/>
              <a:t>. 355 – 368.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sk-SK" sz="1800" b="1" dirty="0"/>
              <a:t>LANSTYÁK </a:t>
            </a:r>
            <a:r>
              <a:rPr lang="sk-SK" sz="1800" b="1" dirty="0" err="1"/>
              <a:t>István</a:t>
            </a:r>
            <a:r>
              <a:rPr lang="sk-SK" sz="1800" b="1" dirty="0"/>
              <a:t> 2011: A </a:t>
            </a:r>
            <a:r>
              <a:rPr lang="sk-SK" sz="1800" b="1" dirty="0" err="1"/>
              <a:t>kódváltás</a:t>
            </a:r>
            <a:r>
              <a:rPr lang="sk-SK" sz="1800" b="1" dirty="0"/>
              <a:t> </a:t>
            </a:r>
            <a:r>
              <a:rPr lang="sk-SK" sz="1800" b="1" dirty="0" err="1"/>
              <a:t>nyelvtani</a:t>
            </a:r>
            <a:r>
              <a:rPr lang="sk-SK" sz="1800" b="1" dirty="0"/>
              <a:t> </a:t>
            </a:r>
            <a:r>
              <a:rPr lang="sk-SK" sz="1800" b="1" dirty="0" err="1"/>
              <a:t>típusai</a:t>
            </a:r>
            <a:r>
              <a:rPr lang="sk-SK" sz="1800" b="1" dirty="0"/>
              <a:t> a </a:t>
            </a:r>
            <a:r>
              <a:rPr lang="sk-SK" sz="1800" b="1" dirty="0" err="1"/>
              <a:t>szlovákdomináns</a:t>
            </a:r>
            <a:r>
              <a:rPr lang="sk-SK" sz="1800" b="1" dirty="0"/>
              <a:t> </a:t>
            </a:r>
            <a:r>
              <a:rPr lang="sk-SK" sz="1800" b="1" dirty="0" err="1"/>
              <a:t>kétnyelvű</a:t>
            </a:r>
            <a:r>
              <a:rPr lang="sk-SK" sz="1800" b="1" dirty="0"/>
              <a:t> </a:t>
            </a:r>
            <a:r>
              <a:rPr lang="sk-SK" sz="1800" b="1" dirty="0" err="1"/>
              <a:t>beszélők</a:t>
            </a:r>
            <a:r>
              <a:rPr lang="sk-SK" sz="1800" b="1" dirty="0"/>
              <a:t> </a:t>
            </a:r>
            <a:r>
              <a:rPr lang="sk-SK" sz="1800" b="1" dirty="0" err="1"/>
              <a:t>nyelvhasználatában</a:t>
            </a:r>
            <a:r>
              <a:rPr lang="sk-SK" sz="1800" b="1" dirty="0"/>
              <a:t>. IN: </a:t>
            </a:r>
            <a:r>
              <a:rPr lang="sk-SK" sz="1800" b="1" dirty="0" err="1"/>
              <a:t>Magyarok</a:t>
            </a:r>
            <a:r>
              <a:rPr lang="sk-SK" sz="1800" b="1" dirty="0"/>
              <a:t> </a:t>
            </a:r>
            <a:r>
              <a:rPr lang="sk-SK" sz="1800" b="1" dirty="0" err="1"/>
              <a:t>Szlovákiában</a:t>
            </a:r>
            <a:r>
              <a:rPr lang="sk-SK" sz="1800" b="1" dirty="0"/>
              <a:t> VII. </a:t>
            </a:r>
            <a:r>
              <a:rPr lang="sk-SK" sz="1800" b="1" dirty="0" err="1"/>
              <a:t>Nyelv</a:t>
            </a:r>
            <a:r>
              <a:rPr lang="sk-SK" sz="1800" b="1" dirty="0"/>
              <a:t>. (</a:t>
            </a:r>
            <a:r>
              <a:rPr lang="sk-SK" sz="1800" b="1" dirty="0" err="1"/>
              <a:t>Red</a:t>
            </a:r>
            <a:r>
              <a:rPr lang="sk-SK" sz="1800" b="1" dirty="0"/>
              <a:t>. </a:t>
            </a:r>
            <a:r>
              <a:rPr lang="sk-SK" sz="1800" b="1" dirty="0" err="1"/>
              <a:t>Szabómihály</a:t>
            </a:r>
            <a:r>
              <a:rPr lang="sk-SK" sz="1800" b="1" dirty="0"/>
              <a:t> G. &amp; </a:t>
            </a:r>
            <a:r>
              <a:rPr lang="sk-SK" sz="1800" b="1" dirty="0" err="1"/>
              <a:t>Lanstyák</a:t>
            </a:r>
            <a:r>
              <a:rPr lang="sk-SK" sz="1800" b="1" dirty="0"/>
              <a:t> I.) </a:t>
            </a:r>
            <a:r>
              <a:rPr lang="sk-SK" sz="1800" b="1" dirty="0" err="1"/>
              <a:t>Somorja</a:t>
            </a:r>
            <a:r>
              <a:rPr lang="sk-SK" sz="1800" b="1" dirty="0"/>
              <a:t>: Fórum </a:t>
            </a:r>
            <a:r>
              <a:rPr lang="sk-SK" sz="1800" b="1" dirty="0" err="1"/>
              <a:t>Kisebbségkutató</a:t>
            </a:r>
            <a:r>
              <a:rPr lang="sk-SK" sz="1800" b="1" dirty="0"/>
              <a:t> </a:t>
            </a:r>
            <a:r>
              <a:rPr lang="sk-SK" sz="1800" b="1" dirty="0" err="1"/>
              <a:t>Intézet</a:t>
            </a:r>
            <a:r>
              <a:rPr lang="sk-SK" sz="1800" b="1" dirty="0"/>
              <a:t>. 289–318</a:t>
            </a:r>
            <a:r>
              <a:rPr lang="sk-SK" sz="1800" b="1" dirty="0" smtClean="0"/>
              <a:t>.</a:t>
            </a:r>
            <a:endParaRPr lang="sk-SK" sz="1800" b="1" dirty="0"/>
          </a:p>
        </p:txBody>
      </p:sp>
    </p:spTree>
    <p:extLst>
      <p:ext uri="{BB962C8B-B14F-4D97-AF65-F5344CB8AC3E}">
        <p14:creationId xmlns:p14="http://schemas.microsoft.com/office/powerpoint/2010/main" val="75605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97000" y="736597"/>
            <a:ext cx="9956800" cy="1148821"/>
          </a:xfrm>
        </p:spPr>
        <p:txBody>
          <a:bodyPr>
            <a:noAutofit/>
          </a:bodyPr>
          <a:lstStyle/>
          <a:p>
            <a:r>
              <a:rPr lang="hu-HU" b="1" dirty="0" err="1">
                <a:solidFill>
                  <a:schemeClr val="accent1">
                    <a:lumMod val="75000"/>
                  </a:schemeClr>
                </a:solidFill>
              </a:rPr>
              <a:t>Časť</a:t>
            </a:r>
            <a:r>
              <a:rPr lang="hu-HU" b="1" dirty="0">
                <a:solidFill>
                  <a:schemeClr val="accent1">
                    <a:lumMod val="75000"/>
                  </a:schemeClr>
                </a:solidFill>
              </a:rPr>
              <a:t> A </a:t>
            </a:r>
            <a:br>
              <a:rPr lang="hu-HU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hu-HU" b="1" dirty="0">
                <a:solidFill>
                  <a:schemeClr val="accent1">
                    <a:lumMod val="75000"/>
                  </a:schemeClr>
                </a:solidFill>
              </a:rPr>
              <a:t>VSTUP DO PROBLEMATIKY</a:t>
            </a:r>
            <a:endParaRPr lang="sk-SK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397000" y="2082799"/>
            <a:ext cx="9956800" cy="4094163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sk-SK" b="1" dirty="0"/>
              <a:t>Ako funguje jazyk vo viacjazyčnom prostredí?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hu-HU" b="1" dirty="0" err="1"/>
              <a:t>Vymedzenie</a:t>
            </a:r>
            <a:r>
              <a:rPr lang="hu-HU" b="1" dirty="0"/>
              <a:t> </a:t>
            </a:r>
            <a:r>
              <a:rPr lang="hu-HU" b="1" dirty="0" err="1"/>
              <a:t>bilingvizmu</a:t>
            </a:r>
            <a:endParaRPr lang="hu-HU" b="1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hu-HU" b="1" dirty="0" err="1"/>
              <a:t>Charakteristika</a:t>
            </a:r>
            <a:r>
              <a:rPr lang="hu-HU" b="1" dirty="0"/>
              <a:t> </a:t>
            </a:r>
            <a:r>
              <a:rPr lang="hu-HU" b="1" dirty="0" err="1"/>
              <a:t>bilingvizmu</a:t>
            </a:r>
            <a:endParaRPr lang="hu-HU" b="1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hu-HU" b="1" dirty="0" err="1"/>
              <a:t>Diglosia</a:t>
            </a:r>
            <a:endParaRPr lang="sk-SK" b="1" dirty="0"/>
          </a:p>
        </p:txBody>
      </p:sp>
    </p:spTree>
    <p:extLst>
      <p:ext uri="{BB962C8B-B14F-4D97-AF65-F5344CB8AC3E}">
        <p14:creationId xmlns:p14="http://schemas.microsoft.com/office/powerpoint/2010/main" val="9469000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ím 1"/>
          <p:cNvSpPr>
            <a:spLocks noGrp="1"/>
          </p:cNvSpPr>
          <p:nvPr>
            <p:ph type="title"/>
          </p:nvPr>
        </p:nvSpPr>
        <p:spPr>
          <a:xfrm>
            <a:off x="838200" y="661457"/>
            <a:ext cx="10515600" cy="1325563"/>
          </a:xfrm>
        </p:spPr>
        <p:txBody>
          <a:bodyPr>
            <a:normAutofit/>
          </a:bodyPr>
          <a:lstStyle/>
          <a:p>
            <a:pPr eaLnBrk="1" hangingPunct="1"/>
            <a:r>
              <a:rPr lang="hu-HU" altLang="sk-SK" sz="4000" b="1" dirty="0" err="1">
                <a:latin typeface="+mn-lt"/>
              </a:rPr>
              <a:t>Bilingvizmus</a:t>
            </a:r>
            <a:r>
              <a:rPr lang="hu-HU" altLang="sk-SK" sz="4000" b="1" dirty="0">
                <a:latin typeface="+mn-lt"/>
              </a:rPr>
              <a:t> v </a:t>
            </a:r>
            <a:r>
              <a:rPr lang="hu-HU" altLang="sk-SK" sz="4000" b="1" dirty="0" err="1">
                <a:latin typeface="+mn-lt"/>
              </a:rPr>
              <a:t>rodine</a:t>
            </a:r>
            <a:endParaRPr lang="sk-SK" altLang="sk-SK" sz="4000" b="1" dirty="0">
              <a:latin typeface="+mn-lt"/>
            </a:endParaRPr>
          </a:p>
        </p:txBody>
      </p:sp>
      <p:sp>
        <p:nvSpPr>
          <p:cNvPr id="2560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spcBef>
                <a:spcPts val="0"/>
              </a:spcBef>
            </a:pPr>
            <a:r>
              <a:rPr lang="sk-SK" altLang="sk-SK" sz="2400" dirty="0"/>
              <a:t>Obyčajne sa bilingvizmus prirodzene objavuje v rodine z dvoch príčin (</a:t>
            </a:r>
            <a:r>
              <a:rPr lang="sk-SK" altLang="sk-SK" sz="2400" dirty="0" err="1"/>
              <a:t>Pirchio</a:t>
            </a:r>
            <a:r>
              <a:rPr lang="sk-SK" altLang="sk-SK" sz="2400" dirty="0"/>
              <a:t> a kol., 2011): </a:t>
            </a:r>
          </a:p>
          <a:p>
            <a:pPr eaLnBrk="1" hangingPunct="1">
              <a:lnSpc>
                <a:spcPct val="150000"/>
              </a:lnSpc>
              <a:spcBef>
                <a:spcPts val="0"/>
              </a:spcBef>
            </a:pPr>
            <a:r>
              <a:rPr lang="sk-SK" altLang="sk-SK" sz="2400" dirty="0"/>
              <a:t>1. Celá rodina hovorí jazykom A, ale žije v komunite, ktorá používa jazyk B. </a:t>
            </a:r>
          </a:p>
          <a:p>
            <a:pPr eaLnBrk="1" hangingPunct="1">
              <a:lnSpc>
                <a:spcPct val="150000"/>
              </a:lnSpc>
              <a:spcBef>
                <a:spcPts val="0"/>
              </a:spcBef>
            </a:pPr>
            <a:r>
              <a:rPr lang="sk-SK" altLang="sk-SK" sz="2400" dirty="0"/>
              <a:t>2. Jeden alebo viacerí členovia rodiny hovoria jazykom A (napr. matka), pričom ďalší člen alebo členovia rodiny hovoria jazykom B (napr. otec). </a:t>
            </a:r>
          </a:p>
          <a:p>
            <a:pPr eaLnBrk="1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sk-SK" altLang="sk-SK" sz="2400" dirty="0"/>
          </a:p>
        </p:txBody>
      </p:sp>
    </p:spTree>
    <p:extLst>
      <p:ext uri="{BB962C8B-B14F-4D97-AF65-F5344CB8AC3E}">
        <p14:creationId xmlns:p14="http://schemas.microsoft.com/office/powerpoint/2010/main" val="4965842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483660"/>
            <a:ext cx="10515600" cy="1325563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sk-SK" sz="4000" b="1" dirty="0">
                <a:latin typeface="+mn-lt"/>
              </a:rPr>
              <a:t>Rozhovor zaznamenaný na južnom Slovensku v slovensko-maďarskej skupine: </a:t>
            </a:r>
          </a:p>
        </p:txBody>
      </p:sp>
      <p:sp>
        <p:nvSpPr>
          <p:cNvPr id="26627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spcBef>
                <a:spcPts val="0"/>
              </a:spcBef>
            </a:pPr>
            <a:r>
              <a:rPr lang="sk-SK" altLang="sk-SK" sz="2400" dirty="0"/>
              <a:t>Účastník A v rozhovore, ktorý bol nahratý skrytým mikrofónom pri priateľskom posedení bilingválnych hovoriacich, tematizuje etnicko-politickú tému, a to tak, že striedavo zapája kódy dvoch jazykov.</a:t>
            </a:r>
          </a:p>
          <a:p>
            <a:pPr eaLnBrk="1" hangingPunct="1">
              <a:lnSpc>
                <a:spcPct val="150000"/>
              </a:lnSpc>
              <a:spcBef>
                <a:spcPts val="0"/>
              </a:spcBef>
            </a:pPr>
            <a:r>
              <a:rPr lang="sk-SK" altLang="sk-SK" sz="2400" dirty="0"/>
              <a:t>Účastník B reaguje na predchádzajúci </a:t>
            </a:r>
            <a:r>
              <a:rPr lang="sk-SK" altLang="sk-SK" sz="2400" dirty="0" err="1"/>
              <a:t>turn</a:t>
            </a:r>
            <a:r>
              <a:rPr lang="sk-SK" altLang="sk-SK" sz="2400" dirty="0"/>
              <a:t> tým, že upozorňuje na „miešanie“ oboch jazykov, slovenčiny a maďarčiny, čím zrejme predchádzajúceho účastníka „napomína“, mentoruje, no sám pritom vo svojej replike „prepína“ slovenský a maďarský kód. </a:t>
            </a:r>
          </a:p>
        </p:txBody>
      </p:sp>
    </p:spTree>
    <p:extLst>
      <p:ext uri="{BB962C8B-B14F-4D97-AF65-F5344CB8AC3E}">
        <p14:creationId xmlns:p14="http://schemas.microsoft.com/office/powerpoint/2010/main" val="40204842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ím 1"/>
          <p:cNvSpPr>
            <a:spLocks noGrp="1"/>
          </p:cNvSpPr>
          <p:nvPr>
            <p:ph type="title"/>
          </p:nvPr>
        </p:nvSpPr>
        <p:spPr>
          <a:xfrm>
            <a:off x="838200" y="559859"/>
            <a:ext cx="10515600" cy="1325563"/>
          </a:xfrm>
        </p:spPr>
        <p:txBody>
          <a:bodyPr>
            <a:normAutofit/>
          </a:bodyPr>
          <a:lstStyle/>
          <a:p>
            <a:pPr eaLnBrk="1" hangingPunct="1"/>
            <a:r>
              <a:rPr lang="sk-SK" altLang="sk-SK" sz="4000" b="1" dirty="0">
                <a:latin typeface="+mn-lt"/>
              </a:rPr>
              <a:t>Nahrávka</a:t>
            </a:r>
            <a:r>
              <a:rPr lang="sk-SK" altLang="sk-SK" sz="4000" dirty="0">
                <a:latin typeface="+mn-lt"/>
              </a:rPr>
              <a:t> (príklad)</a:t>
            </a:r>
          </a:p>
        </p:txBody>
      </p:sp>
      <p:sp>
        <p:nvSpPr>
          <p:cNvPr id="27651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spcBef>
                <a:spcPts val="0"/>
              </a:spcBef>
            </a:pPr>
            <a:r>
              <a:rPr lang="sk-SK" altLang="sk-SK" sz="2400" dirty="0"/>
              <a:t>„A: nieže by som nehovoril ...., ale </a:t>
            </a:r>
            <a:r>
              <a:rPr lang="sk-SK" altLang="sk-SK" sz="2400" dirty="0" err="1"/>
              <a:t>hat</a:t>
            </a:r>
            <a:r>
              <a:rPr lang="sk-SK" altLang="sk-SK" sz="2400" dirty="0"/>
              <a:t> počul si tých pajtášov? Že vraj sa tu utláčaní, taký </a:t>
            </a:r>
            <a:r>
              <a:rPr lang="sk-SK" altLang="sk-SK" sz="2400" dirty="0" err="1"/>
              <a:t>lobogó</a:t>
            </a:r>
            <a:r>
              <a:rPr lang="sk-SK" altLang="sk-SK" sz="2400" dirty="0"/>
              <a:t>. </a:t>
            </a:r>
            <a:r>
              <a:rPr lang="sk-SK" altLang="sk-SK" sz="2400" dirty="0" err="1"/>
              <a:t>Valamit</a:t>
            </a:r>
            <a:r>
              <a:rPr lang="sk-SK" altLang="sk-SK" sz="2400" dirty="0"/>
              <a:t> </a:t>
            </a:r>
            <a:r>
              <a:rPr lang="sk-SK" altLang="sk-SK" sz="2400" dirty="0" err="1"/>
              <a:t>mandanék</a:t>
            </a:r>
            <a:r>
              <a:rPr lang="sk-SK" altLang="sk-SK" sz="2400" dirty="0"/>
              <a:t>,..... </a:t>
            </a:r>
          </a:p>
          <a:p>
            <a:pPr eaLnBrk="1" hangingPunct="1">
              <a:lnSpc>
                <a:spcPct val="150000"/>
              </a:lnSpc>
              <a:spcBef>
                <a:spcPts val="0"/>
              </a:spcBef>
            </a:pPr>
            <a:r>
              <a:rPr lang="sk-SK" altLang="sk-SK" sz="2400" dirty="0"/>
              <a:t>B: </a:t>
            </a:r>
            <a:r>
              <a:rPr lang="sk-SK" altLang="sk-SK" sz="2400" dirty="0" err="1"/>
              <a:t>Héé</a:t>
            </a:r>
            <a:r>
              <a:rPr lang="sk-SK" altLang="sk-SK" sz="2400" dirty="0"/>
              <a:t>, de mi vaď </a:t>
            </a:r>
            <a:r>
              <a:rPr lang="sk-SK" altLang="sk-SK" sz="2400" dirty="0" err="1"/>
              <a:t>te</a:t>
            </a:r>
            <a:r>
              <a:rPr lang="sk-SK" altLang="sk-SK" sz="2400" dirty="0"/>
              <a:t>/, a čo si ty </a:t>
            </a:r>
            <a:r>
              <a:rPr lang="sk-SK" altLang="sk-SK" sz="2400" dirty="0" err="1"/>
              <a:t>slovák</a:t>
            </a:r>
            <a:r>
              <a:rPr lang="sk-SK" altLang="sk-SK" sz="2400" dirty="0"/>
              <a:t> či </a:t>
            </a:r>
            <a:r>
              <a:rPr lang="sk-SK" altLang="sk-SK" sz="2400" dirty="0" err="1"/>
              <a:t>maďar</a:t>
            </a:r>
            <a:r>
              <a:rPr lang="sk-SK" altLang="sk-SK" sz="2400" dirty="0"/>
              <a:t>? </a:t>
            </a:r>
          </a:p>
          <a:p>
            <a:pPr eaLnBrk="1" hangingPunct="1">
              <a:lnSpc>
                <a:spcPct val="150000"/>
              </a:lnSpc>
              <a:spcBef>
                <a:spcPts val="0"/>
              </a:spcBef>
            </a:pPr>
            <a:r>
              <a:rPr lang="sk-SK" altLang="sk-SK" sz="2400" dirty="0"/>
              <a:t>A: Ja som </a:t>
            </a:r>
            <a:r>
              <a:rPr lang="sk-SK" altLang="sk-SK" sz="2400" dirty="0" err="1"/>
              <a:t>lu-čen-čan</a:t>
            </a:r>
            <a:r>
              <a:rPr lang="sk-SK" altLang="sk-SK" sz="2400" dirty="0"/>
              <a:t> (...so smiechom), </a:t>
            </a:r>
            <a:r>
              <a:rPr lang="sk-SK" altLang="sk-SK" sz="2400" dirty="0" err="1"/>
              <a:t>lošonci</a:t>
            </a:r>
            <a:r>
              <a:rPr lang="sk-SK" altLang="sk-SK" sz="2400" dirty="0"/>
              <a:t> </a:t>
            </a:r>
            <a:r>
              <a:rPr lang="sk-SK" altLang="sk-SK" sz="2400" dirty="0" err="1"/>
              <a:t>fijú</a:t>
            </a:r>
            <a:r>
              <a:rPr lang="sk-SK" altLang="sk-SK" sz="2400" dirty="0"/>
              <a:t> </a:t>
            </a:r>
            <a:r>
              <a:rPr lang="sk-SK" altLang="sk-SK" sz="2400" dirty="0" err="1"/>
              <a:t>vagyok</a:t>
            </a:r>
            <a:r>
              <a:rPr lang="sk-SK" altLang="sk-SK" sz="2400" dirty="0"/>
              <a:t>, </a:t>
            </a:r>
            <a:r>
              <a:rPr lang="sk-SK" altLang="sk-SK" sz="2400" dirty="0" err="1"/>
              <a:t>fele</a:t>
            </a:r>
            <a:r>
              <a:rPr lang="sk-SK" altLang="sk-SK" sz="2400" dirty="0"/>
              <a:t> </a:t>
            </a:r>
            <a:r>
              <a:rPr lang="sk-SK" altLang="sk-SK" sz="2400" dirty="0" err="1"/>
              <a:t>maďar</a:t>
            </a:r>
            <a:r>
              <a:rPr lang="sk-SK" altLang="sk-SK" sz="2400" dirty="0"/>
              <a:t>, </a:t>
            </a:r>
            <a:r>
              <a:rPr lang="sk-SK" altLang="sk-SK" sz="2400" dirty="0" err="1"/>
              <a:t>fele</a:t>
            </a:r>
            <a:r>
              <a:rPr lang="sk-SK" altLang="sk-SK" sz="2400" dirty="0"/>
              <a:t> </a:t>
            </a:r>
            <a:r>
              <a:rPr lang="sk-SK" altLang="sk-SK" sz="2400" dirty="0" err="1"/>
              <a:t>tót</a:t>
            </a:r>
            <a:r>
              <a:rPr lang="sk-SK" altLang="sk-SK" sz="2400" dirty="0"/>
              <a:t> ...“</a:t>
            </a:r>
          </a:p>
          <a:p>
            <a:pPr eaLnBrk="1" hangingPunct="1">
              <a:lnSpc>
                <a:spcPct val="150000"/>
              </a:lnSpc>
              <a:spcBef>
                <a:spcPts val="0"/>
              </a:spcBef>
            </a:pPr>
            <a:endParaRPr lang="sk-SK" altLang="sk-SK" sz="2400" dirty="0"/>
          </a:p>
        </p:txBody>
      </p:sp>
    </p:spTree>
    <p:extLst>
      <p:ext uri="{BB962C8B-B14F-4D97-AF65-F5344CB8AC3E}">
        <p14:creationId xmlns:p14="http://schemas.microsoft.com/office/powerpoint/2010/main" val="27812751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"/>
          <p:cNvSpPr>
            <a:spLocks noGrp="1" noChangeArrowheads="1"/>
          </p:cNvSpPr>
          <p:nvPr>
            <p:ph type="title"/>
          </p:nvPr>
        </p:nvSpPr>
        <p:spPr>
          <a:xfrm>
            <a:off x="969388" y="628469"/>
            <a:ext cx="10250049" cy="963265"/>
          </a:xfrm>
        </p:spPr>
        <p:txBody>
          <a:bodyPr rtlCol="0">
            <a:noAutofit/>
          </a:bodyPr>
          <a:lstStyle/>
          <a:p>
            <a:pPr>
              <a:tabLst>
                <a:tab pos="0" algn="l"/>
                <a:tab pos="447630" algn="l"/>
                <a:tab pos="896848" algn="l"/>
                <a:tab pos="1346065" algn="l"/>
                <a:tab pos="1795283" algn="l"/>
                <a:tab pos="2244501" algn="l"/>
                <a:tab pos="2693719" algn="l"/>
                <a:tab pos="3142936" algn="l"/>
                <a:tab pos="3592154" algn="l"/>
                <a:tab pos="4041371" algn="l"/>
                <a:tab pos="4490589" algn="l"/>
                <a:tab pos="4939806" algn="l"/>
                <a:tab pos="5389024" algn="l"/>
                <a:tab pos="5838241" algn="l"/>
                <a:tab pos="6287459" algn="l"/>
                <a:tab pos="6736676" algn="l"/>
                <a:tab pos="7185894" algn="l"/>
                <a:tab pos="7635111" algn="l"/>
                <a:tab pos="8084329" algn="l"/>
                <a:tab pos="8533547" algn="l"/>
                <a:tab pos="8982765" algn="l"/>
              </a:tabLst>
              <a:defRPr/>
            </a:pPr>
            <a:r>
              <a:rPr lang="sk-SK" altLang="sk-SK" sz="4000" b="1" dirty="0">
                <a:latin typeface="+mn-lt"/>
              </a:rPr>
              <a:t>Výskum 2.</a:t>
            </a:r>
          </a:p>
        </p:txBody>
      </p:sp>
      <p:sp>
        <p:nvSpPr>
          <p:cNvPr id="40963" name="Rectangle 2"/>
          <p:cNvSpPr>
            <a:spLocks noGrp="1" noChangeArrowheads="1"/>
          </p:cNvSpPr>
          <p:nvPr>
            <p:ph idx="1"/>
          </p:nvPr>
        </p:nvSpPr>
        <p:spPr>
          <a:xfrm>
            <a:off x="685711" y="1659467"/>
            <a:ext cx="10817404" cy="4572693"/>
          </a:xfrm>
        </p:spPr>
        <p:txBody>
          <a:bodyPr rtlCol="0">
            <a:normAutofit fontScale="92500" lnSpcReduction="10000"/>
          </a:bodyPr>
          <a:lstStyle/>
          <a:p>
            <a:pPr marL="558744" indent="-557157">
              <a:lnSpc>
                <a:spcPct val="150000"/>
              </a:lnSpc>
              <a:spcBef>
                <a:spcPts val="0"/>
              </a:spcBef>
              <a:tabLst>
                <a:tab pos="342866" algn="l"/>
                <a:tab pos="447630" algn="l"/>
                <a:tab pos="896848" algn="l"/>
                <a:tab pos="1346065" algn="l"/>
                <a:tab pos="1795283" algn="l"/>
                <a:tab pos="2244501" algn="l"/>
                <a:tab pos="2693719" algn="l"/>
                <a:tab pos="3142936" algn="l"/>
                <a:tab pos="3592154" algn="l"/>
                <a:tab pos="4041371" algn="l"/>
                <a:tab pos="4490589" algn="l"/>
                <a:tab pos="4939806" algn="l"/>
                <a:tab pos="5389024" algn="l"/>
                <a:tab pos="5838241" algn="l"/>
                <a:tab pos="6287459" algn="l"/>
                <a:tab pos="6736676" algn="l"/>
                <a:tab pos="7185894" algn="l"/>
                <a:tab pos="7635111" algn="l"/>
                <a:tab pos="8084329" algn="l"/>
                <a:tab pos="8533547" algn="l"/>
                <a:tab pos="8982765" algn="l"/>
                <a:tab pos="9409759" algn="l"/>
                <a:tab pos="10133587" algn="l"/>
              </a:tabLst>
              <a:defRPr/>
            </a:pPr>
            <a:r>
              <a:rPr lang="sk-SK" altLang="sk-SK" b="1" dirty="0"/>
              <a:t>30 % Maďarov :</a:t>
            </a:r>
          </a:p>
          <a:p>
            <a:pPr marL="558744" indent="-557157">
              <a:lnSpc>
                <a:spcPct val="150000"/>
              </a:lnSpc>
              <a:spcBef>
                <a:spcPts val="0"/>
              </a:spcBef>
              <a:buClr>
                <a:srgbClr val="FFFFFF"/>
              </a:buClr>
              <a:buSzPct val="45000"/>
              <a:buFont typeface="Wingdings" panose="05000000000000000000" pitchFamily="2" charset="2"/>
              <a:buChar char=""/>
              <a:tabLst>
                <a:tab pos="342866" algn="l"/>
                <a:tab pos="447630" algn="l"/>
                <a:tab pos="896848" algn="l"/>
                <a:tab pos="1346065" algn="l"/>
                <a:tab pos="1795283" algn="l"/>
                <a:tab pos="2244501" algn="l"/>
                <a:tab pos="2693719" algn="l"/>
                <a:tab pos="3142936" algn="l"/>
                <a:tab pos="3592154" algn="l"/>
                <a:tab pos="4041371" algn="l"/>
                <a:tab pos="4490589" algn="l"/>
                <a:tab pos="4939806" algn="l"/>
                <a:tab pos="5389024" algn="l"/>
                <a:tab pos="5838241" algn="l"/>
                <a:tab pos="6287459" algn="l"/>
                <a:tab pos="6736676" algn="l"/>
                <a:tab pos="7185894" algn="l"/>
                <a:tab pos="7635111" algn="l"/>
                <a:tab pos="8084329" algn="l"/>
                <a:tab pos="8533547" algn="l"/>
                <a:tab pos="8982765" algn="l"/>
                <a:tab pos="9409759" algn="l"/>
                <a:tab pos="10133587" algn="l"/>
              </a:tabLst>
              <a:defRPr/>
            </a:pPr>
            <a:r>
              <a:rPr lang="sk-SK" altLang="sk-SK" dirty="0"/>
              <a:t>Slováci v Maďarsku by mali mať také isté práva ako Maďari na Slovensku.</a:t>
            </a:r>
          </a:p>
          <a:p>
            <a:pPr marL="558744" indent="-557157">
              <a:lnSpc>
                <a:spcPct val="150000"/>
              </a:lnSpc>
              <a:spcBef>
                <a:spcPts val="0"/>
              </a:spcBef>
              <a:buClr>
                <a:srgbClr val="FFFFFF"/>
              </a:buClr>
              <a:buSzPct val="45000"/>
              <a:buNone/>
              <a:tabLst>
                <a:tab pos="342866" algn="l"/>
                <a:tab pos="447630" algn="l"/>
                <a:tab pos="896848" algn="l"/>
                <a:tab pos="1346065" algn="l"/>
                <a:tab pos="1795283" algn="l"/>
                <a:tab pos="2244501" algn="l"/>
                <a:tab pos="2693719" algn="l"/>
                <a:tab pos="3142936" algn="l"/>
                <a:tab pos="3592154" algn="l"/>
                <a:tab pos="4041371" algn="l"/>
                <a:tab pos="4490589" algn="l"/>
                <a:tab pos="4939806" algn="l"/>
                <a:tab pos="5389024" algn="l"/>
                <a:tab pos="5838241" algn="l"/>
                <a:tab pos="6287459" algn="l"/>
                <a:tab pos="6736676" algn="l"/>
                <a:tab pos="7185894" algn="l"/>
                <a:tab pos="7635111" algn="l"/>
                <a:tab pos="8084329" algn="l"/>
                <a:tab pos="8533547" algn="l"/>
                <a:tab pos="8982765" algn="l"/>
                <a:tab pos="9409759" algn="l"/>
                <a:tab pos="10133587" algn="l"/>
              </a:tabLst>
              <a:defRPr/>
            </a:pPr>
            <a:endParaRPr lang="sk-SK" altLang="sk-SK" dirty="0"/>
          </a:p>
          <a:p>
            <a:pPr marL="1587" indent="0">
              <a:lnSpc>
                <a:spcPct val="150000"/>
              </a:lnSpc>
              <a:spcBef>
                <a:spcPts val="0"/>
              </a:spcBef>
              <a:buClr>
                <a:srgbClr val="FFFFFF"/>
              </a:buClr>
              <a:buSzPct val="45000"/>
              <a:buNone/>
              <a:tabLst>
                <a:tab pos="342866" algn="l"/>
                <a:tab pos="447630" algn="l"/>
                <a:tab pos="896848" algn="l"/>
                <a:tab pos="1346065" algn="l"/>
                <a:tab pos="1795283" algn="l"/>
                <a:tab pos="2244501" algn="l"/>
                <a:tab pos="2693719" algn="l"/>
                <a:tab pos="3142936" algn="l"/>
                <a:tab pos="3592154" algn="l"/>
                <a:tab pos="4041371" algn="l"/>
                <a:tab pos="4490589" algn="l"/>
                <a:tab pos="4939806" algn="l"/>
                <a:tab pos="5389024" algn="l"/>
                <a:tab pos="5838241" algn="l"/>
                <a:tab pos="6287459" algn="l"/>
                <a:tab pos="6736676" algn="l"/>
                <a:tab pos="7185894" algn="l"/>
                <a:tab pos="7635111" algn="l"/>
                <a:tab pos="8084329" algn="l"/>
                <a:tab pos="8533547" algn="l"/>
                <a:tab pos="8982765" algn="l"/>
                <a:tab pos="9409759" algn="l"/>
                <a:tab pos="10133587" algn="l"/>
              </a:tabLst>
              <a:defRPr/>
            </a:pPr>
            <a:r>
              <a:rPr lang="sk-SK" altLang="sk-SK" dirty="0"/>
              <a:t>Potvrdili, že  „predsudky“  Slovákov  žijúcich  na  Slovensku  voči Maďarom žijúcim na Slovensku sú silnejšie v tých oblastiach, kde Maďari nežijú.</a:t>
            </a:r>
          </a:p>
          <a:p>
            <a:pPr marL="558744" indent="-557157">
              <a:lnSpc>
                <a:spcPct val="150000"/>
              </a:lnSpc>
              <a:spcBef>
                <a:spcPts val="0"/>
              </a:spcBef>
              <a:buClr>
                <a:srgbClr val="FFFFFF"/>
              </a:buClr>
              <a:buSzPct val="45000"/>
              <a:buNone/>
              <a:tabLst>
                <a:tab pos="342866" algn="l"/>
                <a:tab pos="447630" algn="l"/>
                <a:tab pos="896848" algn="l"/>
                <a:tab pos="1346065" algn="l"/>
                <a:tab pos="1795283" algn="l"/>
                <a:tab pos="2244501" algn="l"/>
                <a:tab pos="2693719" algn="l"/>
                <a:tab pos="3142936" algn="l"/>
                <a:tab pos="3592154" algn="l"/>
                <a:tab pos="4041371" algn="l"/>
                <a:tab pos="4490589" algn="l"/>
                <a:tab pos="4939806" algn="l"/>
                <a:tab pos="5389024" algn="l"/>
                <a:tab pos="5838241" algn="l"/>
                <a:tab pos="6287459" algn="l"/>
                <a:tab pos="6736676" algn="l"/>
                <a:tab pos="7185894" algn="l"/>
                <a:tab pos="7635111" algn="l"/>
                <a:tab pos="8084329" algn="l"/>
                <a:tab pos="8533547" algn="l"/>
                <a:tab pos="8982765" algn="l"/>
                <a:tab pos="9409759" algn="l"/>
                <a:tab pos="10133587" algn="l"/>
              </a:tabLst>
              <a:defRPr/>
            </a:pPr>
            <a:endParaRPr lang="sk-SK" altLang="sk-SK" dirty="0"/>
          </a:p>
          <a:p>
            <a:pPr marL="1587" indent="0">
              <a:lnSpc>
                <a:spcPct val="150000"/>
              </a:lnSpc>
              <a:spcBef>
                <a:spcPts val="0"/>
              </a:spcBef>
              <a:buClr>
                <a:srgbClr val="FFFFFF"/>
              </a:buClr>
              <a:buSzPct val="45000"/>
              <a:buNone/>
              <a:tabLst>
                <a:tab pos="342866" algn="l"/>
                <a:tab pos="447630" algn="l"/>
                <a:tab pos="896848" algn="l"/>
                <a:tab pos="1346065" algn="l"/>
                <a:tab pos="1795283" algn="l"/>
                <a:tab pos="2244501" algn="l"/>
                <a:tab pos="2693719" algn="l"/>
                <a:tab pos="3142936" algn="l"/>
                <a:tab pos="3592154" algn="l"/>
                <a:tab pos="4041371" algn="l"/>
                <a:tab pos="4490589" algn="l"/>
                <a:tab pos="4939806" algn="l"/>
                <a:tab pos="5389024" algn="l"/>
                <a:tab pos="5838241" algn="l"/>
                <a:tab pos="6287459" algn="l"/>
                <a:tab pos="6736676" algn="l"/>
                <a:tab pos="7185894" algn="l"/>
                <a:tab pos="7635111" algn="l"/>
                <a:tab pos="8084329" algn="l"/>
                <a:tab pos="8533547" algn="l"/>
                <a:tab pos="8982765" algn="l"/>
                <a:tab pos="9409759" algn="l"/>
                <a:tab pos="10133587" algn="l"/>
              </a:tabLst>
              <a:defRPr/>
            </a:pPr>
            <a:r>
              <a:rPr lang="sk-SK" altLang="sk-SK" dirty="0"/>
              <a:t>V zmiešaných regiónoch sa „antagonizmus“ </a:t>
            </a:r>
            <a:r>
              <a:rPr lang="sk-SK" altLang="sk-SK" dirty="0" err="1"/>
              <a:t>interetnických</a:t>
            </a:r>
            <a:r>
              <a:rPr lang="sk-SK" altLang="sk-SK" dirty="0"/>
              <a:t> vzťahov zbrusuje v priamej komunikácii v bežných situáciách každodenného života </a:t>
            </a:r>
          </a:p>
          <a:p>
            <a:pPr marL="558744" indent="-557157">
              <a:lnSpc>
                <a:spcPct val="150000"/>
              </a:lnSpc>
              <a:spcBef>
                <a:spcPts val="0"/>
              </a:spcBef>
              <a:buNone/>
              <a:tabLst>
                <a:tab pos="342866" algn="l"/>
                <a:tab pos="447630" algn="l"/>
                <a:tab pos="896848" algn="l"/>
                <a:tab pos="1346065" algn="l"/>
                <a:tab pos="1795283" algn="l"/>
                <a:tab pos="2244501" algn="l"/>
                <a:tab pos="2693719" algn="l"/>
                <a:tab pos="3142936" algn="l"/>
                <a:tab pos="3592154" algn="l"/>
                <a:tab pos="4041371" algn="l"/>
                <a:tab pos="4490589" algn="l"/>
                <a:tab pos="4939806" algn="l"/>
                <a:tab pos="5389024" algn="l"/>
                <a:tab pos="5838241" algn="l"/>
                <a:tab pos="6287459" algn="l"/>
                <a:tab pos="6736676" algn="l"/>
                <a:tab pos="7185894" algn="l"/>
                <a:tab pos="7635111" algn="l"/>
                <a:tab pos="8084329" algn="l"/>
                <a:tab pos="8533547" algn="l"/>
                <a:tab pos="8982765" algn="l"/>
                <a:tab pos="9409759" algn="l"/>
                <a:tab pos="10133587" algn="l"/>
              </a:tabLst>
              <a:defRPr/>
            </a:pPr>
            <a:endParaRPr lang="sk-SK" altLang="sk-SK" dirty="0"/>
          </a:p>
        </p:txBody>
      </p:sp>
    </p:spTree>
    <p:extLst>
      <p:ext uri="{BB962C8B-B14F-4D97-AF65-F5344CB8AC3E}">
        <p14:creationId xmlns:p14="http://schemas.microsoft.com/office/powerpoint/2010/main" val="3253149982"/>
      </p:ext>
    </p:extLst>
  </p:cSld>
  <p:clrMapOvr>
    <a:masterClrMapping/>
  </p:clrMapOvr>
  <p:transition spd="med">
    <p:split dir="in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"/>
          <p:cNvSpPr>
            <a:spLocks noGrp="1" noChangeArrowheads="1"/>
          </p:cNvSpPr>
          <p:nvPr>
            <p:ph type="title"/>
          </p:nvPr>
        </p:nvSpPr>
        <p:spPr>
          <a:xfrm>
            <a:off x="880533" y="763935"/>
            <a:ext cx="10622582" cy="1290469"/>
          </a:xfrm>
        </p:spPr>
        <p:txBody>
          <a:bodyPr>
            <a:noAutofit/>
          </a:bodyPr>
          <a:lstStyle/>
          <a:p>
            <a:pPr>
              <a:tabLst>
                <a:tab pos="0" algn="l"/>
                <a:tab pos="447630" algn="l"/>
                <a:tab pos="896848" algn="l"/>
                <a:tab pos="1346065" algn="l"/>
                <a:tab pos="1795283" algn="l"/>
                <a:tab pos="2244501" algn="l"/>
                <a:tab pos="2693719" algn="l"/>
                <a:tab pos="3142936" algn="l"/>
                <a:tab pos="3592154" algn="l"/>
                <a:tab pos="4041371" algn="l"/>
                <a:tab pos="4490589" algn="l"/>
                <a:tab pos="4939806" algn="l"/>
                <a:tab pos="5389024" algn="l"/>
                <a:tab pos="5838241" algn="l"/>
                <a:tab pos="6287459" algn="l"/>
                <a:tab pos="6736676" algn="l"/>
                <a:tab pos="7185894" algn="l"/>
                <a:tab pos="7635111" algn="l"/>
                <a:tab pos="8084329" algn="l"/>
                <a:tab pos="8533547" algn="l"/>
                <a:tab pos="8982765" algn="l"/>
              </a:tabLst>
            </a:pPr>
            <a:r>
              <a:rPr lang="sk-SK" altLang="sk-SK" sz="4000" b="1" dirty="0" err="1">
                <a:latin typeface="+mn-lt"/>
              </a:rPr>
              <a:t>Etnometodologicky</a:t>
            </a:r>
            <a:r>
              <a:rPr lang="sk-SK" altLang="sk-SK" sz="4000" b="1" dirty="0">
                <a:latin typeface="+mn-lt"/>
              </a:rPr>
              <a:t> orientovaná konverzačná analýza</a:t>
            </a:r>
          </a:p>
        </p:txBody>
      </p:sp>
      <p:sp>
        <p:nvSpPr>
          <p:cNvPr id="30723" name="Rectangle 2"/>
          <p:cNvSpPr>
            <a:spLocks noGrp="1" noChangeArrowheads="1"/>
          </p:cNvSpPr>
          <p:nvPr>
            <p:ph idx="1"/>
          </p:nvPr>
        </p:nvSpPr>
        <p:spPr>
          <a:xfrm>
            <a:off x="880533" y="2194086"/>
            <a:ext cx="10622582" cy="4334899"/>
          </a:xfrm>
        </p:spPr>
        <p:txBody>
          <a:bodyPr>
            <a:normAutofit fontScale="77500" lnSpcReduction="20000"/>
          </a:bodyPr>
          <a:lstStyle/>
          <a:p>
            <a:pPr marL="1587" indent="0">
              <a:lnSpc>
                <a:spcPct val="150000"/>
              </a:lnSpc>
              <a:spcBef>
                <a:spcPts val="0"/>
              </a:spcBef>
              <a:buClr>
                <a:srgbClr val="FFFFFF"/>
              </a:buClr>
              <a:buSzPct val="45000"/>
              <a:buNone/>
              <a:tabLst>
                <a:tab pos="558744" algn="l"/>
                <a:tab pos="663509" algn="l"/>
                <a:tab pos="1112727" algn="l"/>
                <a:tab pos="1561944" algn="l"/>
                <a:tab pos="2011162" algn="l"/>
                <a:tab pos="2460379" algn="l"/>
                <a:tab pos="2909597" algn="l"/>
                <a:tab pos="3358814" algn="l"/>
                <a:tab pos="3808032" algn="l"/>
                <a:tab pos="4257249" algn="l"/>
                <a:tab pos="4706467" algn="l"/>
                <a:tab pos="5155684" algn="l"/>
                <a:tab pos="5604902" algn="l"/>
                <a:tab pos="6054120" algn="l"/>
                <a:tab pos="6503338" algn="l"/>
                <a:tab pos="6952555" algn="l"/>
                <a:tab pos="7401773" algn="l"/>
                <a:tab pos="7850990" algn="l"/>
                <a:tab pos="8300208" algn="l"/>
                <a:tab pos="8749425" algn="l"/>
                <a:tab pos="9198643" algn="l"/>
                <a:tab pos="9409759" algn="l"/>
                <a:tab pos="10133587" algn="l"/>
              </a:tabLst>
            </a:pPr>
            <a:r>
              <a:rPr lang="sk-SK" altLang="sk-SK" dirty="0"/>
              <a:t>pri zbieraní materiálu  sa sústreďuje predovšetkým na zachytenie (nahratie na pásky) spontánnych dialógov</a:t>
            </a:r>
          </a:p>
          <a:p>
            <a:pPr marL="1587" indent="0">
              <a:lnSpc>
                <a:spcPct val="150000"/>
              </a:lnSpc>
              <a:spcBef>
                <a:spcPts val="0"/>
              </a:spcBef>
              <a:buClr>
                <a:srgbClr val="FFFFFF"/>
              </a:buClr>
              <a:buSzPct val="45000"/>
              <a:buNone/>
              <a:tabLst>
                <a:tab pos="558744" algn="l"/>
                <a:tab pos="663509" algn="l"/>
                <a:tab pos="1112727" algn="l"/>
                <a:tab pos="1561944" algn="l"/>
                <a:tab pos="2011162" algn="l"/>
                <a:tab pos="2460379" algn="l"/>
                <a:tab pos="2909597" algn="l"/>
                <a:tab pos="3358814" algn="l"/>
                <a:tab pos="3808032" algn="l"/>
                <a:tab pos="4257249" algn="l"/>
                <a:tab pos="4706467" algn="l"/>
                <a:tab pos="5155684" algn="l"/>
                <a:tab pos="5604902" algn="l"/>
                <a:tab pos="6054120" algn="l"/>
                <a:tab pos="6503338" algn="l"/>
                <a:tab pos="6952555" algn="l"/>
                <a:tab pos="7401773" algn="l"/>
                <a:tab pos="7850990" algn="l"/>
                <a:tab pos="8300208" algn="l"/>
                <a:tab pos="8749425" algn="l"/>
                <a:tab pos="9198643" algn="l"/>
                <a:tab pos="9409759" algn="l"/>
                <a:tab pos="10133587" algn="l"/>
              </a:tabLst>
            </a:pPr>
            <a:r>
              <a:rPr lang="sk-SK" altLang="sk-SK" dirty="0"/>
              <a:t>Všetky nahrávky sú získané výlučne pomocou skrytého mikrofónu</a:t>
            </a:r>
          </a:p>
          <a:p>
            <a:pPr marL="558744" indent="-557157">
              <a:lnSpc>
                <a:spcPct val="150000"/>
              </a:lnSpc>
              <a:spcBef>
                <a:spcPts val="0"/>
              </a:spcBef>
              <a:buNone/>
              <a:tabLst>
                <a:tab pos="558744" algn="l"/>
                <a:tab pos="663509" algn="l"/>
                <a:tab pos="1112727" algn="l"/>
                <a:tab pos="1561944" algn="l"/>
                <a:tab pos="2011162" algn="l"/>
                <a:tab pos="2460379" algn="l"/>
                <a:tab pos="2909597" algn="l"/>
                <a:tab pos="3358814" algn="l"/>
                <a:tab pos="3808032" algn="l"/>
                <a:tab pos="4257249" algn="l"/>
                <a:tab pos="4706467" algn="l"/>
                <a:tab pos="5155684" algn="l"/>
                <a:tab pos="5604902" algn="l"/>
                <a:tab pos="6054120" algn="l"/>
                <a:tab pos="6503338" algn="l"/>
                <a:tab pos="6952555" algn="l"/>
                <a:tab pos="7401773" algn="l"/>
                <a:tab pos="7850990" algn="l"/>
                <a:tab pos="8300208" algn="l"/>
                <a:tab pos="8749425" algn="l"/>
                <a:tab pos="9198643" algn="l"/>
                <a:tab pos="9409759" algn="l"/>
                <a:tab pos="10133587" algn="l"/>
              </a:tabLst>
            </a:pPr>
            <a:r>
              <a:rPr lang="sk-SK" altLang="sk-SK" dirty="0"/>
              <a:t>- Výskum:  	vo  dvoch  mestách  južného  Slovenska  </a:t>
            </a:r>
          </a:p>
          <a:p>
            <a:pPr marL="558744" indent="-557157">
              <a:lnSpc>
                <a:spcPct val="150000"/>
              </a:lnSpc>
              <a:spcBef>
                <a:spcPts val="0"/>
              </a:spcBef>
              <a:buNone/>
              <a:tabLst>
                <a:tab pos="558744" algn="l"/>
                <a:tab pos="663509" algn="l"/>
                <a:tab pos="1112727" algn="l"/>
                <a:tab pos="1561944" algn="l"/>
                <a:tab pos="2011162" algn="l"/>
                <a:tab pos="2460379" algn="l"/>
                <a:tab pos="2909597" algn="l"/>
                <a:tab pos="3358814" algn="l"/>
                <a:tab pos="3808032" algn="l"/>
                <a:tab pos="4257249" algn="l"/>
                <a:tab pos="4706467" algn="l"/>
                <a:tab pos="5155684" algn="l"/>
                <a:tab pos="5604902" algn="l"/>
                <a:tab pos="6054120" algn="l"/>
                <a:tab pos="6503338" algn="l"/>
                <a:tab pos="6952555" algn="l"/>
                <a:tab pos="7401773" algn="l"/>
                <a:tab pos="7850990" algn="l"/>
                <a:tab pos="8300208" algn="l"/>
                <a:tab pos="8749425" algn="l"/>
                <a:tab pos="9198643" algn="l"/>
                <a:tab pos="9409759" algn="l"/>
                <a:tab pos="10133587" algn="l"/>
              </a:tabLst>
            </a:pPr>
            <a:r>
              <a:rPr lang="sk-SK" altLang="sk-SK" dirty="0"/>
              <a:t> 					v Novohrade: v Lučenci a vo Fiľakove</a:t>
            </a:r>
          </a:p>
          <a:p>
            <a:pPr marL="558744" indent="-557157">
              <a:lnSpc>
                <a:spcPct val="150000"/>
              </a:lnSpc>
              <a:spcBef>
                <a:spcPts val="0"/>
              </a:spcBef>
              <a:buNone/>
              <a:tabLst>
                <a:tab pos="558744" algn="l"/>
                <a:tab pos="663509" algn="l"/>
                <a:tab pos="1112727" algn="l"/>
                <a:tab pos="1561944" algn="l"/>
                <a:tab pos="2011162" algn="l"/>
                <a:tab pos="2460379" algn="l"/>
                <a:tab pos="2909597" algn="l"/>
                <a:tab pos="3358814" algn="l"/>
                <a:tab pos="3808032" algn="l"/>
                <a:tab pos="4257249" algn="l"/>
                <a:tab pos="4706467" algn="l"/>
                <a:tab pos="5155684" algn="l"/>
                <a:tab pos="5604902" algn="l"/>
                <a:tab pos="6054120" algn="l"/>
                <a:tab pos="6503338" algn="l"/>
                <a:tab pos="6952555" algn="l"/>
                <a:tab pos="7401773" algn="l"/>
                <a:tab pos="7850990" algn="l"/>
                <a:tab pos="8300208" algn="l"/>
                <a:tab pos="8749425" algn="l"/>
                <a:tab pos="9198643" algn="l"/>
                <a:tab pos="9409759" algn="l"/>
                <a:tab pos="10133587" algn="l"/>
              </a:tabLst>
            </a:pPr>
            <a:r>
              <a:rPr lang="sk-SK" altLang="sk-SK" u="sng" dirty="0"/>
              <a:t>Lučenec</a:t>
            </a:r>
            <a:r>
              <a:rPr lang="sk-SK" altLang="sk-SK" dirty="0"/>
              <a:t> : 17 % občanov maďarskej národnosti </a:t>
            </a:r>
          </a:p>
          <a:p>
            <a:pPr marL="558744" indent="-557157">
              <a:lnSpc>
                <a:spcPct val="150000"/>
              </a:lnSpc>
              <a:spcBef>
                <a:spcPts val="0"/>
              </a:spcBef>
              <a:buNone/>
              <a:tabLst>
                <a:tab pos="558744" algn="l"/>
                <a:tab pos="663509" algn="l"/>
                <a:tab pos="1112727" algn="l"/>
                <a:tab pos="1561944" algn="l"/>
                <a:tab pos="2011162" algn="l"/>
                <a:tab pos="2460379" algn="l"/>
                <a:tab pos="2909597" algn="l"/>
                <a:tab pos="3358814" algn="l"/>
                <a:tab pos="3808032" algn="l"/>
                <a:tab pos="4257249" algn="l"/>
                <a:tab pos="4706467" algn="l"/>
                <a:tab pos="5155684" algn="l"/>
                <a:tab pos="5604902" algn="l"/>
                <a:tab pos="6054120" algn="l"/>
                <a:tab pos="6503338" algn="l"/>
                <a:tab pos="6952555" algn="l"/>
                <a:tab pos="7401773" algn="l"/>
                <a:tab pos="7850990" algn="l"/>
                <a:tab pos="8300208" algn="l"/>
                <a:tab pos="8749425" algn="l"/>
                <a:tab pos="9198643" algn="l"/>
                <a:tab pos="9409759" algn="l"/>
                <a:tab pos="10133587" algn="l"/>
              </a:tabLst>
            </a:pPr>
            <a:r>
              <a:rPr lang="sk-SK" altLang="sk-SK" u="sng" dirty="0"/>
              <a:t>Fiľakovo:</a:t>
            </a:r>
            <a:r>
              <a:rPr lang="sk-SK" altLang="sk-SK" dirty="0"/>
              <a:t>   20 %</a:t>
            </a:r>
          </a:p>
          <a:p>
            <a:pPr marL="1587" indent="0">
              <a:lnSpc>
                <a:spcPct val="150000"/>
              </a:lnSpc>
              <a:spcBef>
                <a:spcPts val="0"/>
              </a:spcBef>
              <a:buClr>
                <a:srgbClr val="FFFFFF"/>
              </a:buClr>
              <a:buSzPct val="45000"/>
              <a:buNone/>
              <a:tabLst>
                <a:tab pos="558744" algn="l"/>
                <a:tab pos="663509" algn="l"/>
                <a:tab pos="1112727" algn="l"/>
                <a:tab pos="1561944" algn="l"/>
                <a:tab pos="2011162" algn="l"/>
                <a:tab pos="2460379" algn="l"/>
                <a:tab pos="2909597" algn="l"/>
                <a:tab pos="3358814" algn="l"/>
                <a:tab pos="3808032" algn="l"/>
                <a:tab pos="4257249" algn="l"/>
                <a:tab pos="4706467" algn="l"/>
                <a:tab pos="5155684" algn="l"/>
                <a:tab pos="5604902" algn="l"/>
                <a:tab pos="6054120" algn="l"/>
                <a:tab pos="6503338" algn="l"/>
                <a:tab pos="6952555" algn="l"/>
                <a:tab pos="7401773" algn="l"/>
                <a:tab pos="7850990" algn="l"/>
                <a:tab pos="8300208" algn="l"/>
                <a:tab pos="8749425" algn="l"/>
                <a:tab pos="9198643" algn="l"/>
                <a:tab pos="9409759" algn="l"/>
                <a:tab pos="10133587" algn="l"/>
              </a:tabLst>
            </a:pPr>
            <a:r>
              <a:rPr lang="sk-SK" altLang="sk-SK" dirty="0"/>
              <a:t>v spomínaných mestách sa používa jazyk veľmi blízky spisovnému jazyku v jeho kodifikovanej či hovorovej podobe.</a:t>
            </a:r>
          </a:p>
        </p:txBody>
      </p:sp>
    </p:spTree>
    <p:extLst>
      <p:ext uri="{BB962C8B-B14F-4D97-AF65-F5344CB8AC3E}">
        <p14:creationId xmlns:p14="http://schemas.microsoft.com/office/powerpoint/2010/main" val="1681986534"/>
      </p:ext>
    </p:extLst>
  </p:cSld>
  <p:clrMapOvr>
    <a:masterClrMapping/>
  </p:clrMapOvr>
  <p:transition spd="med">
    <p:split dir="in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38200" y="1286933"/>
            <a:ext cx="10515600" cy="489003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sk-SK" altLang="sk-SK" dirty="0"/>
              <a:t>Pomocou tejto metódy, stavajúcej na práci so skrytým mikrofónom a spontaneite nahrávaných dialógov, sa skúmajú, ako je známe, národné auto- i </a:t>
            </a:r>
            <a:r>
              <a:rPr lang="sk-SK" altLang="sk-SK" dirty="0" err="1"/>
              <a:t>heterostereotypy</a:t>
            </a:r>
            <a:r>
              <a:rPr lang="sk-SK" altLang="sk-SK" dirty="0"/>
              <a:t>, ktoré sa skrývajú za verbálnym správaním a </a:t>
            </a:r>
            <a:r>
              <a:rPr lang="sk-SK" altLang="sk-SK" dirty="0" err="1"/>
              <a:t>sebaprezentáciou</a:t>
            </a:r>
            <a:r>
              <a:rPr lang="sk-SK" altLang="sk-SK" dirty="0"/>
              <a:t> účastníkov komunikácie.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59985795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38200" y="482599"/>
            <a:ext cx="10515600" cy="5694363"/>
          </a:xfrm>
        </p:spPr>
        <p:txBody>
          <a:bodyPr>
            <a:noAutofit/>
          </a:bodyPr>
          <a:lstStyle/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1100" b="1" dirty="0"/>
              <a:t>Literatúra</a:t>
            </a:r>
            <a:endParaRPr lang="sk-SK" sz="1100" b="1" dirty="0"/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 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BAKER, </a:t>
            </a:r>
            <a:r>
              <a:rPr lang="sk-SK" sz="1100" dirty="0" err="1"/>
              <a:t>Colin</a:t>
            </a:r>
            <a:r>
              <a:rPr lang="sk-SK" sz="1100" dirty="0"/>
              <a:t> – JONES PRYS, Sylvia 1998: </a:t>
            </a:r>
            <a:r>
              <a:rPr lang="sk-SK" sz="1100" dirty="0" err="1"/>
              <a:t>Encyclopedia</a:t>
            </a:r>
            <a:r>
              <a:rPr lang="sk-SK" sz="1100" dirty="0"/>
              <a:t> of </a:t>
            </a:r>
            <a:r>
              <a:rPr lang="sk-SK" sz="1100" dirty="0" err="1"/>
              <a:t>Bilingualism</a:t>
            </a:r>
            <a:r>
              <a:rPr lang="sk-SK" sz="1100" dirty="0"/>
              <a:t> and </a:t>
            </a:r>
            <a:r>
              <a:rPr lang="sk-SK" sz="1100" dirty="0" err="1"/>
              <a:t>Bilingual</a:t>
            </a:r>
            <a:r>
              <a:rPr lang="sk-SK" sz="1100" dirty="0"/>
              <a:t> </a:t>
            </a:r>
            <a:r>
              <a:rPr lang="sk-SK" sz="1100" dirty="0" err="1"/>
              <a:t>Education</a:t>
            </a:r>
            <a:r>
              <a:rPr lang="sk-SK" sz="1100" dirty="0"/>
              <a:t>. </a:t>
            </a:r>
            <a:r>
              <a:rPr lang="sk-SK" sz="1100" dirty="0" err="1"/>
              <a:t>Clevedon</a:t>
            </a:r>
            <a:r>
              <a:rPr lang="sk-SK" sz="1100" dirty="0"/>
              <a:t>: </a:t>
            </a:r>
            <a:r>
              <a:rPr lang="sk-SK" sz="1100" dirty="0" err="1"/>
              <a:t>Multilingual</a:t>
            </a:r>
            <a:r>
              <a:rPr lang="sk-SK" sz="1100" dirty="0"/>
              <a:t> </a:t>
            </a:r>
            <a:r>
              <a:rPr lang="sk-SK" sz="1100" dirty="0" err="1"/>
              <a:t>Matters</a:t>
            </a:r>
            <a:r>
              <a:rPr lang="sk-SK" sz="1100" dirty="0"/>
              <a:t>. 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BARTHA Csilla 1999: A </a:t>
            </a:r>
            <a:r>
              <a:rPr lang="sk-SK" sz="1100" dirty="0" err="1"/>
              <a:t>kétnyelvűség</a:t>
            </a:r>
            <a:r>
              <a:rPr lang="sk-SK" sz="1100" dirty="0"/>
              <a:t> </a:t>
            </a:r>
            <a:r>
              <a:rPr lang="sk-SK" sz="1100" dirty="0" err="1"/>
              <a:t>alapkérdései</a:t>
            </a:r>
            <a:r>
              <a:rPr lang="sk-SK" sz="1100" dirty="0"/>
              <a:t>. </a:t>
            </a:r>
            <a:r>
              <a:rPr lang="sk-SK" sz="1100" dirty="0" err="1"/>
              <a:t>Budapest</a:t>
            </a:r>
            <a:r>
              <a:rPr lang="sk-SK" sz="1100" dirty="0"/>
              <a:t>: </a:t>
            </a:r>
            <a:r>
              <a:rPr lang="sk-SK" sz="1100" dirty="0" err="1"/>
              <a:t>Nemzeti</a:t>
            </a:r>
            <a:r>
              <a:rPr lang="sk-SK" sz="1100" dirty="0"/>
              <a:t> </a:t>
            </a:r>
            <a:r>
              <a:rPr lang="sk-SK" sz="1100" dirty="0" err="1"/>
              <a:t>Tankönyv­kiadó</a:t>
            </a:r>
            <a:r>
              <a:rPr lang="sk-SK" sz="1100" dirty="0"/>
              <a:t>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BARTHA Csilla 2008: </a:t>
            </a:r>
            <a:r>
              <a:rPr lang="sk-SK" sz="1100" dirty="0" err="1"/>
              <a:t>Az</a:t>
            </a:r>
            <a:r>
              <a:rPr lang="sk-SK" sz="1100" dirty="0"/>
              <a:t> </a:t>
            </a:r>
            <a:r>
              <a:rPr lang="sk-SK" sz="1100" dirty="0" err="1"/>
              <a:t>egynyelvűség</a:t>
            </a:r>
            <a:r>
              <a:rPr lang="sk-SK" sz="1100" dirty="0"/>
              <a:t> </a:t>
            </a:r>
            <a:r>
              <a:rPr lang="sk-SK" sz="1100" dirty="0" err="1"/>
              <a:t>tévhitétől</a:t>
            </a:r>
            <a:r>
              <a:rPr lang="sk-SK" sz="1100" dirty="0"/>
              <a:t> a </a:t>
            </a:r>
            <a:r>
              <a:rPr lang="sk-SK" sz="1100" dirty="0" err="1"/>
              <a:t>nyelvcseréig</a:t>
            </a:r>
            <a:r>
              <a:rPr lang="sk-SK" sz="1100" dirty="0"/>
              <a:t> – </a:t>
            </a:r>
            <a:r>
              <a:rPr lang="sk-SK" sz="1100" dirty="0" err="1"/>
              <a:t>egy</a:t>
            </a:r>
            <a:r>
              <a:rPr lang="sk-SK" sz="1100" dirty="0"/>
              <a:t> </a:t>
            </a:r>
            <a:r>
              <a:rPr lang="sk-SK" sz="1100" dirty="0" err="1"/>
              <a:t>magyar­országi</a:t>
            </a:r>
            <a:r>
              <a:rPr lang="sk-SK" sz="1100" dirty="0"/>
              <a:t> </a:t>
            </a:r>
            <a:r>
              <a:rPr lang="sk-SK" sz="1100" dirty="0" err="1"/>
              <a:t>kisebbségek</a:t>
            </a:r>
            <a:r>
              <a:rPr lang="sk-SK" sz="1100" dirty="0"/>
              <a:t> </a:t>
            </a:r>
            <a:r>
              <a:rPr lang="sk-SK" sz="1100" dirty="0" err="1"/>
              <a:t>körében</a:t>
            </a:r>
            <a:r>
              <a:rPr lang="sk-SK" sz="1100" dirty="0"/>
              <a:t> </a:t>
            </a:r>
            <a:r>
              <a:rPr lang="sk-SK" sz="1100" dirty="0" err="1"/>
              <a:t>végzett</a:t>
            </a:r>
            <a:r>
              <a:rPr lang="sk-SK" sz="1100" dirty="0"/>
              <a:t> </a:t>
            </a:r>
            <a:r>
              <a:rPr lang="sk-SK" sz="1100" dirty="0" err="1"/>
              <a:t>kutatás</a:t>
            </a:r>
            <a:r>
              <a:rPr lang="sk-SK" sz="1100" dirty="0"/>
              <a:t> </a:t>
            </a:r>
            <a:r>
              <a:rPr lang="sk-SK" sz="1100" dirty="0" err="1"/>
              <a:t>eredményeiből</a:t>
            </a:r>
            <a:r>
              <a:rPr lang="sk-SK" sz="1100" dirty="0"/>
              <a:t>. IN: Slovenčina v menšinovom prostredí II. </a:t>
            </a:r>
            <a:r>
              <a:rPr lang="sk-SK" sz="1100" dirty="0" err="1"/>
              <a:t>Békešská</a:t>
            </a:r>
            <a:r>
              <a:rPr lang="sk-SK" sz="1100" dirty="0"/>
              <a:t> Čaba: Výskumný ústav Slovákov v Maďarsku. 38 – 70.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BELL, </a:t>
            </a:r>
            <a:r>
              <a:rPr lang="sk-SK" sz="1100" dirty="0" err="1"/>
              <a:t>Allan</a:t>
            </a:r>
            <a:r>
              <a:rPr lang="sk-SK" sz="1100" dirty="0"/>
              <a:t> 2014: </a:t>
            </a:r>
            <a:r>
              <a:rPr lang="sk-SK" sz="1100" dirty="0" err="1"/>
              <a:t>The</a:t>
            </a:r>
            <a:r>
              <a:rPr lang="sk-SK" sz="1100" dirty="0"/>
              <a:t> </a:t>
            </a:r>
            <a:r>
              <a:rPr lang="sk-SK" sz="1100" dirty="0" err="1"/>
              <a:t>Guidebook</a:t>
            </a:r>
            <a:r>
              <a:rPr lang="sk-SK" sz="1100" dirty="0"/>
              <a:t> to </a:t>
            </a:r>
            <a:r>
              <a:rPr lang="sk-SK" sz="1100" dirty="0" err="1"/>
              <a:t>Sociolinguistics</a:t>
            </a:r>
            <a:r>
              <a:rPr lang="sk-SK" sz="1100" dirty="0"/>
              <a:t>. </a:t>
            </a:r>
            <a:r>
              <a:rPr lang="sk-SK" sz="1100" dirty="0" err="1"/>
              <a:t>Oxford</a:t>
            </a:r>
            <a:r>
              <a:rPr lang="sk-SK" sz="1100" dirty="0"/>
              <a:t>: </a:t>
            </a:r>
            <a:r>
              <a:rPr lang="sk-SK" sz="1100" dirty="0" err="1"/>
              <a:t>Willey</a:t>
            </a:r>
            <a:r>
              <a:rPr lang="sk-SK" sz="1100" dirty="0"/>
              <a:t> </a:t>
            </a:r>
            <a:r>
              <a:rPr lang="sk-SK" sz="1100" dirty="0" err="1"/>
              <a:t>Blacwell</a:t>
            </a:r>
            <a:r>
              <a:rPr lang="sk-SK" sz="1100" dirty="0"/>
              <a:t>. 19 – 33, 103 – 130.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BLOOMFIELD, Leonard 1997: </a:t>
            </a:r>
            <a:r>
              <a:rPr lang="sk-SK" sz="1100" dirty="0" err="1"/>
              <a:t>Literate</a:t>
            </a:r>
            <a:r>
              <a:rPr lang="sk-SK" sz="1100" dirty="0"/>
              <a:t> and </a:t>
            </a:r>
            <a:r>
              <a:rPr lang="sk-SK" sz="1100" dirty="0" err="1"/>
              <a:t>Illiterate</a:t>
            </a:r>
            <a:r>
              <a:rPr lang="sk-SK" sz="1100" dirty="0"/>
              <a:t> </a:t>
            </a:r>
            <a:r>
              <a:rPr lang="sk-SK" sz="1100" dirty="0" err="1"/>
              <a:t>Speech</a:t>
            </a:r>
            <a:r>
              <a:rPr lang="sk-SK" sz="1100" dirty="0"/>
              <a:t> in American </a:t>
            </a:r>
            <a:r>
              <a:rPr lang="sk-SK" sz="1100" dirty="0" err="1"/>
              <a:t>Speech</a:t>
            </a:r>
            <a:r>
              <a:rPr lang="sk-SK" sz="1100" dirty="0"/>
              <a:t> 2/ 10. 432 – 439.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BORBÉLY Anna 2006: </a:t>
            </a:r>
            <a:r>
              <a:rPr lang="sk-SK" sz="1100" dirty="0" err="1"/>
              <a:t>Kétnyelvűség</a:t>
            </a:r>
            <a:r>
              <a:rPr lang="sk-SK" sz="1100" dirty="0"/>
              <a:t> </a:t>
            </a:r>
            <a:r>
              <a:rPr lang="sk-SK" sz="1100" dirty="0" err="1"/>
              <a:t>és</a:t>
            </a:r>
            <a:r>
              <a:rPr lang="sk-SK" sz="1100" dirty="0"/>
              <a:t> </a:t>
            </a:r>
            <a:r>
              <a:rPr lang="sk-SK" sz="1100" dirty="0" err="1"/>
              <a:t>többnyelvűség</a:t>
            </a:r>
            <a:r>
              <a:rPr lang="sk-SK" sz="1100" dirty="0"/>
              <a:t>. IN: </a:t>
            </a:r>
            <a:r>
              <a:rPr lang="sk-SK" sz="1100" dirty="0" err="1"/>
              <a:t>Magyar</a:t>
            </a:r>
            <a:r>
              <a:rPr lang="sk-SK" sz="1100" dirty="0"/>
              <a:t> </a:t>
            </a:r>
            <a:r>
              <a:rPr lang="sk-SK" sz="1100" dirty="0" err="1"/>
              <a:t>nyelv</a:t>
            </a:r>
            <a:r>
              <a:rPr lang="sk-SK" sz="1100" dirty="0"/>
              <a:t>. </a:t>
            </a:r>
            <a:r>
              <a:rPr lang="sk-SK" sz="1100" dirty="0" err="1"/>
              <a:t>Budapest</a:t>
            </a:r>
            <a:r>
              <a:rPr lang="sk-SK" sz="1100" dirty="0"/>
              <a:t>: </a:t>
            </a:r>
            <a:r>
              <a:rPr lang="sk-SK" sz="1100" dirty="0" err="1"/>
              <a:t>Akadémiai</a:t>
            </a:r>
            <a:r>
              <a:rPr lang="sk-SK" sz="1100" dirty="0"/>
              <a:t> </a:t>
            </a:r>
            <a:r>
              <a:rPr lang="sk-SK" sz="1100" dirty="0" err="1"/>
              <a:t>Kiadó</a:t>
            </a:r>
            <a:r>
              <a:rPr lang="sk-SK" sz="1100" dirty="0"/>
              <a:t>. 595 – 627.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BORBÉLY Anna 2014: </a:t>
            </a:r>
            <a:r>
              <a:rPr lang="sk-SK" sz="1100" dirty="0" err="1"/>
              <a:t>Kétnyelvűség</a:t>
            </a:r>
            <a:r>
              <a:rPr lang="sk-SK" sz="1100" dirty="0"/>
              <a:t>: </a:t>
            </a:r>
            <a:r>
              <a:rPr lang="sk-SK" sz="1100" dirty="0" err="1"/>
              <a:t>Variabilitás</a:t>
            </a:r>
            <a:r>
              <a:rPr lang="sk-SK" sz="1100" dirty="0"/>
              <a:t> </a:t>
            </a:r>
            <a:r>
              <a:rPr lang="sk-SK" sz="1100" dirty="0" err="1"/>
              <a:t>és</a:t>
            </a:r>
            <a:r>
              <a:rPr lang="sk-SK" sz="1100" dirty="0"/>
              <a:t> </a:t>
            </a:r>
            <a:r>
              <a:rPr lang="sk-SK" sz="1100" dirty="0" err="1"/>
              <a:t>változás</a:t>
            </a:r>
            <a:r>
              <a:rPr lang="sk-SK" sz="1100" dirty="0"/>
              <a:t> </a:t>
            </a:r>
            <a:r>
              <a:rPr lang="sk-SK" sz="1100" dirty="0" err="1"/>
              <a:t>magyarországi</a:t>
            </a:r>
            <a:r>
              <a:rPr lang="sk-SK" sz="1100" dirty="0"/>
              <a:t> </a:t>
            </a:r>
            <a:r>
              <a:rPr lang="sk-SK" sz="1100" dirty="0" err="1"/>
              <a:t>közösségekben</a:t>
            </a:r>
            <a:r>
              <a:rPr lang="sk-SK" sz="1100" dirty="0"/>
              <a:t>. </a:t>
            </a:r>
            <a:r>
              <a:rPr lang="sk-SK" sz="1100" dirty="0" err="1"/>
              <a:t>Budapest</a:t>
            </a:r>
            <a:r>
              <a:rPr lang="sk-SK" sz="1100" dirty="0"/>
              <a:t>: </a:t>
            </a:r>
            <a:r>
              <a:rPr lang="sk-SK" sz="1100" dirty="0" err="1"/>
              <a:t>L’Hartmann</a:t>
            </a:r>
            <a:r>
              <a:rPr lang="sk-SK" sz="1100" dirty="0"/>
              <a:t>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BORBÉLY Anna 2015: </a:t>
            </a:r>
            <a:r>
              <a:rPr lang="sk-SK" sz="1100" dirty="0" err="1"/>
              <a:t>Közösségi</a:t>
            </a:r>
            <a:r>
              <a:rPr lang="sk-SK" sz="1100" dirty="0"/>
              <a:t> </a:t>
            </a:r>
            <a:r>
              <a:rPr lang="sk-SK" sz="1100" dirty="0" err="1"/>
              <a:t>kétnyelvűség</a:t>
            </a:r>
            <a:r>
              <a:rPr lang="sk-SK" sz="1100" dirty="0"/>
              <a:t>. IN: </a:t>
            </a:r>
            <a:r>
              <a:rPr lang="sk-SK" sz="1100" dirty="0" err="1"/>
              <a:t>Kétnyelvűségi</a:t>
            </a:r>
            <a:r>
              <a:rPr lang="sk-SK" sz="1100" dirty="0"/>
              <a:t> </a:t>
            </a:r>
            <a:r>
              <a:rPr lang="sk-SK" sz="1100" dirty="0" err="1"/>
              <a:t>szöveggyűjtemény</a:t>
            </a:r>
            <a:r>
              <a:rPr lang="sk-SK" sz="1100" dirty="0"/>
              <a:t>. </a:t>
            </a:r>
            <a:r>
              <a:rPr lang="sk-SK" sz="1100" dirty="0" err="1"/>
              <a:t>Nyitra</a:t>
            </a:r>
            <a:r>
              <a:rPr lang="sk-SK" sz="1100" dirty="0"/>
              <a:t>: </a:t>
            </a:r>
            <a:r>
              <a:rPr lang="sk-SK" sz="1100" dirty="0" err="1"/>
              <a:t>Nyitrai</a:t>
            </a:r>
            <a:r>
              <a:rPr lang="sk-SK" sz="1100" dirty="0"/>
              <a:t> </a:t>
            </a:r>
            <a:r>
              <a:rPr lang="sk-SK" sz="1100" dirty="0" err="1"/>
              <a:t>Konstantin</a:t>
            </a:r>
            <a:r>
              <a:rPr lang="sk-SK" sz="1100" dirty="0"/>
              <a:t> </a:t>
            </a:r>
            <a:r>
              <a:rPr lang="sk-SK" sz="1100" dirty="0" err="1"/>
              <a:t>Filozófus</a:t>
            </a:r>
            <a:r>
              <a:rPr lang="sk-SK" sz="1100" dirty="0"/>
              <a:t> </a:t>
            </a:r>
            <a:r>
              <a:rPr lang="sk-SK" sz="1100" dirty="0" err="1"/>
              <a:t>Egyetem</a:t>
            </a:r>
            <a:r>
              <a:rPr lang="sk-SK" sz="1100" dirty="0"/>
              <a:t>, </a:t>
            </a:r>
            <a:r>
              <a:rPr lang="sk-SK" sz="1100" dirty="0" err="1"/>
              <a:t>Közép-Európai</a:t>
            </a:r>
            <a:r>
              <a:rPr lang="sk-SK" sz="1100" dirty="0"/>
              <a:t> </a:t>
            </a:r>
            <a:r>
              <a:rPr lang="sk-SK" sz="1100" dirty="0" err="1"/>
              <a:t>tanulmányok</a:t>
            </a:r>
            <a:r>
              <a:rPr lang="sk-SK" sz="1100" dirty="0"/>
              <a:t> </a:t>
            </a:r>
            <a:r>
              <a:rPr lang="sk-SK" sz="1100" dirty="0" err="1"/>
              <a:t>Kara</a:t>
            </a:r>
            <a:r>
              <a:rPr lang="sk-SK" sz="1100" dirty="0"/>
              <a:t>. 21–39.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BORBÉLY Anna 2015: </a:t>
            </a:r>
            <a:r>
              <a:rPr lang="sk-SK" sz="1100" dirty="0" err="1"/>
              <a:t>Studying</a:t>
            </a:r>
            <a:r>
              <a:rPr lang="sk-SK" sz="1100" dirty="0"/>
              <a:t> </a:t>
            </a:r>
            <a:r>
              <a:rPr lang="sk-SK" sz="1100" dirty="0" err="1"/>
              <a:t>sustaianble</a:t>
            </a:r>
            <a:r>
              <a:rPr lang="sk-SK" sz="1100" dirty="0"/>
              <a:t> </a:t>
            </a:r>
            <a:r>
              <a:rPr lang="sk-SK" sz="1100" dirty="0" err="1"/>
              <a:t>bilingualism</a:t>
            </a:r>
            <a:r>
              <a:rPr lang="sk-SK" sz="1100" dirty="0"/>
              <a:t>: </a:t>
            </a:r>
            <a:r>
              <a:rPr lang="sk-SK" sz="1100" dirty="0" err="1"/>
              <a:t>comparing</a:t>
            </a:r>
            <a:r>
              <a:rPr lang="sk-SK" sz="1100" dirty="0"/>
              <a:t> </a:t>
            </a:r>
            <a:r>
              <a:rPr lang="sk-SK" sz="1100" dirty="0" err="1"/>
              <a:t>the</a:t>
            </a:r>
            <a:r>
              <a:rPr lang="sk-SK" sz="1100" dirty="0"/>
              <a:t> </a:t>
            </a:r>
            <a:r>
              <a:rPr lang="sk-SK" sz="1100" dirty="0" err="1"/>
              <a:t>choices</a:t>
            </a:r>
            <a:r>
              <a:rPr lang="sk-SK" sz="1100" dirty="0"/>
              <a:t> of </a:t>
            </a:r>
            <a:r>
              <a:rPr lang="sk-SK" sz="1100" dirty="0" err="1"/>
              <a:t>languages</a:t>
            </a:r>
            <a:r>
              <a:rPr lang="sk-SK" sz="1100" dirty="0"/>
              <a:t> in </a:t>
            </a:r>
            <a:r>
              <a:rPr lang="sk-SK" sz="1100" dirty="0" err="1"/>
              <a:t>Hungary’s</a:t>
            </a:r>
            <a:r>
              <a:rPr lang="sk-SK" sz="1100" dirty="0"/>
              <a:t> </a:t>
            </a:r>
            <a:r>
              <a:rPr lang="sk-SK" sz="1100" dirty="0" err="1"/>
              <a:t>six</a:t>
            </a:r>
            <a:r>
              <a:rPr lang="sk-SK" sz="1100" dirty="0"/>
              <a:t> </a:t>
            </a:r>
            <a:r>
              <a:rPr lang="sk-SK" sz="1100" dirty="0" err="1"/>
              <a:t>bilingual</a:t>
            </a:r>
            <a:r>
              <a:rPr lang="sk-SK" sz="1100" dirty="0"/>
              <a:t> </a:t>
            </a:r>
            <a:r>
              <a:rPr lang="sk-SK" sz="1100" dirty="0" err="1"/>
              <a:t>national</a:t>
            </a:r>
            <a:r>
              <a:rPr lang="sk-SK" sz="1100" dirty="0"/>
              <a:t> </a:t>
            </a:r>
            <a:r>
              <a:rPr lang="sk-SK" sz="1100" dirty="0" err="1"/>
              <a:t>minorities</a:t>
            </a:r>
            <a:r>
              <a:rPr lang="sk-SK" sz="1100" dirty="0"/>
              <a:t>. IN: International </a:t>
            </a:r>
            <a:r>
              <a:rPr lang="sk-SK" sz="1100" dirty="0" err="1"/>
              <a:t>Journal</a:t>
            </a:r>
            <a:r>
              <a:rPr lang="sk-SK" sz="1100" dirty="0"/>
              <a:t> of </a:t>
            </a:r>
            <a:r>
              <a:rPr lang="sk-SK" sz="1100" dirty="0" err="1"/>
              <a:t>the</a:t>
            </a:r>
            <a:r>
              <a:rPr lang="sk-SK" sz="1100" dirty="0"/>
              <a:t> </a:t>
            </a:r>
            <a:r>
              <a:rPr lang="sk-SK" sz="1100" dirty="0" err="1"/>
              <a:t>Sociology</a:t>
            </a:r>
            <a:r>
              <a:rPr lang="sk-SK" sz="1100" dirty="0"/>
              <a:t> of </a:t>
            </a:r>
            <a:r>
              <a:rPr lang="sk-SK" sz="1100" dirty="0" err="1"/>
              <a:t>Language</a:t>
            </a:r>
            <a:r>
              <a:rPr lang="sk-SK" sz="1100" dirty="0"/>
              <a:t> 236. DOI 10.1515/ijsl-2015-0025. 155 – 179.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BORBÉLY Anna 2016: </a:t>
            </a:r>
            <a:r>
              <a:rPr lang="sk-SK" sz="1100" dirty="0" err="1"/>
              <a:t>Fenntartható</a:t>
            </a:r>
            <a:r>
              <a:rPr lang="sk-SK" sz="1100" dirty="0"/>
              <a:t> </a:t>
            </a:r>
            <a:r>
              <a:rPr lang="sk-SK" sz="1100" dirty="0" err="1"/>
              <a:t>kétnyelvűség</a:t>
            </a:r>
            <a:r>
              <a:rPr lang="sk-SK" sz="1100" dirty="0"/>
              <a:t>. IN: MAGYAR NYELV 112 / 1. 63–73.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DEUMERT, </a:t>
            </a:r>
            <a:r>
              <a:rPr lang="sk-SK" sz="1100" dirty="0" err="1"/>
              <a:t>Ana</a:t>
            </a:r>
            <a:r>
              <a:rPr lang="sk-SK" sz="1100" dirty="0"/>
              <a:t> 2018: </a:t>
            </a:r>
            <a:r>
              <a:rPr lang="sk-SK" sz="1100" dirty="0" err="1"/>
              <a:t>Multilingualism</a:t>
            </a:r>
            <a:r>
              <a:rPr lang="sk-SK" sz="1100" dirty="0"/>
              <a:t>. IN: </a:t>
            </a:r>
            <a:r>
              <a:rPr lang="sk-SK" sz="1100" dirty="0" err="1"/>
              <a:t>The</a:t>
            </a:r>
            <a:r>
              <a:rPr lang="sk-SK" sz="1100" dirty="0"/>
              <a:t> </a:t>
            </a:r>
            <a:r>
              <a:rPr lang="sk-SK" sz="1100" dirty="0" err="1"/>
              <a:t>Cambridge</a:t>
            </a:r>
            <a:r>
              <a:rPr lang="sk-SK" sz="1100" dirty="0"/>
              <a:t> </a:t>
            </a:r>
            <a:r>
              <a:rPr lang="sk-SK" sz="1100" dirty="0" err="1"/>
              <a:t>Handbook</a:t>
            </a:r>
            <a:r>
              <a:rPr lang="sk-SK" sz="1100" dirty="0"/>
              <a:t> of </a:t>
            </a:r>
            <a:r>
              <a:rPr lang="sk-SK" sz="1100" dirty="0" err="1"/>
              <a:t>Sociolinguistics</a:t>
            </a:r>
            <a:r>
              <a:rPr lang="sk-SK" sz="1100" dirty="0"/>
              <a:t>. </a:t>
            </a:r>
            <a:r>
              <a:rPr lang="sk-SK" sz="1100" dirty="0" err="1"/>
              <a:t>Cambridge</a:t>
            </a:r>
            <a:r>
              <a:rPr lang="sk-SK" sz="1100" dirty="0"/>
              <a:t>: CUP. 261 – 282. 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DUDOK, Miroslav 2008: Slovenský jazyk vo Veľkom </a:t>
            </a:r>
            <a:r>
              <a:rPr lang="sk-SK" sz="1100" dirty="0" err="1"/>
              <a:t>Bánhedeši</a:t>
            </a:r>
            <a:r>
              <a:rPr lang="sk-SK" sz="1100" dirty="0"/>
              <a:t>. IN: Slovenský jazyk v Maďarsku – A </a:t>
            </a:r>
            <a:r>
              <a:rPr lang="sk-SK" sz="1100" dirty="0" err="1"/>
              <a:t>szlovák</a:t>
            </a:r>
            <a:r>
              <a:rPr lang="sk-SK" sz="1100" dirty="0"/>
              <a:t> </a:t>
            </a:r>
            <a:r>
              <a:rPr lang="sk-SK" sz="1100" dirty="0" err="1"/>
              <a:t>nyelv</a:t>
            </a:r>
            <a:r>
              <a:rPr lang="sk-SK" sz="1100" dirty="0"/>
              <a:t> </a:t>
            </a:r>
            <a:r>
              <a:rPr lang="sk-SK" sz="1100" dirty="0" err="1"/>
              <a:t>Magyarországon</a:t>
            </a:r>
            <a:r>
              <a:rPr lang="sk-SK" sz="1100" dirty="0"/>
              <a:t> II. </a:t>
            </a:r>
            <a:r>
              <a:rPr lang="sk-SK" sz="1100" dirty="0" err="1"/>
              <a:t>Békéscsaba</a:t>
            </a:r>
            <a:r>
              <a:rPr lang="sk-SK" sz="1100" dirty="0"/>
              <a:t>: Výskumný ústav Slovákov v Maďarsku. 117 – 132.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FERGUSON, Charles A. 2003: </a:t>
            </a:r>
            <a:r>
              <a:rPr lang="sk-SK" sz="1100" dirty="0" err="1"/>
              <a:t>Diglosia</a:t>
            </a:r>
            <a:r>
              <a:rPr lang="sk-SK" sz="1100" dirty="0"/>
              <a:t>. IN: Antológia bilingvizmu. Bratislava: AEP. 101 – 113. 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GROSJEAN, </a:t>
            </a:r>
            <a:r>
              <a:rPr lang="sk-SK" sz="1100" dirty="0" err="1"/>
              <a:t>Francois</a:t>
            </a:r>
            <a:r>
              <a:rPr lang="sk-SK" sz="1100" dirty="0"/>
              <a:t> 2010: </a:t>
            </a:r>
            <a:r>
              <a:rPr lang="sk-SK" sz="1100" dirty="0" err="1"/>
              <a:t>Bilingual</a:t>
            </a:r>
            <a:r>
              <a:rPr lang="sk-SK" sz="1100" dirty="0"/>
              <a:t>: </a:t>
            </a:r>
            <a:r>
              <a:rPr lang="sk-SK" sz="1100" dirty="0" err="1"/>
              <a:t>Life</a:t>
            </a:r>
            <a:r>
              <a:rPr lang="sk-SK" sz="1100" dirty="0"/>
              <a:t> and Reality. </a:t>
            </a:r>
            <a:r>
              <a:rPr lang="sk-SK" sz="1100" dirty="0" err="1"/>
              <a:t>Cambridge</a:t>
            </a:r>
            <a:r>
              <a:rPr lang="sk-SK" sz="1100" dirty="0"/>
              <a:t>: </a:t>
            </a:r>
            <a:r>
              <a:rPr lang="sk-SK" sz="1100" dirty="0" err="1"/>
              <a:t>Harvard</a:t>
            </a:r>
            <a:r>
              <a:rPr lang="sk-SK" sz="1100" dirty="0"/>
              <a:t> </a:t>
            </a:r>
            <a:r>
              <a:rPr lang="sk-SK" sz="1100" dirty="0" err="1"/>
              <a:t>University</a:t>
            </a:r>
            <a:r>
              <a:rPr lang="sk-SK" sz="1100" dirty="0"/>
              <a:t> Press.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GYÖRGY, Ladislav 2008: Slovensko-maďarský bilingvizmus na národnostne zmiešanom území – okres Veľký Krtíš. IN: Slovenčina v menšinovom prostredí II. </a:t>
            </a:r>
            <a:r>
              <a:rPr lang="sk-SK" sz="1100" dirty="0" err="1"/>
              <a:t>Békešská</a:t>
            </a:r>
            <a:r>
              <a:rPr lang="sk-SK" sz="1100" dirty="0"/>
              <a:t> Čaba: Výskumný ústav Slovákov v Maďarsku. 226 – 231.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GYÖRGY, Ladislav 2017: Slovenčina a slovensko-maďarská dvojjazyčnosť. Banská Bystrica: </a:t>
            </a:r>
            <a:r>
              <a:rPr lang="sk-SK" sz="1100" dirty="0" err="1"/>
              <a:t>Belianum</a:t>
            </a:r>
            <a:r>
              <a:rPr lang="sk-SK" sz="1100" dirty="0"/>
              <a:t> UMB.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GYÖRGY, Ladislav: Hovorená slovenčina v okrese Veľký Krtíš (analýza na konfrontačnej osi </a:t>
            </a:r>
            <a:r>
              <a:rPr lang="sk-SK" sz="1100" dirty="0" err="1"/>
              <a:t>monolingválni</a:t>
            </a:r>
            <a:r>
              <a:rPr lang="sk-SK" sz="1100" dirty="0"/>
              <a:t> – bilingválni obyvatelia)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GYŐRIOVÁ BAKOVÁ, Eva 2013: Bilingvizmus južného Slovenska. IN: </a:t>
            </a:r>
            <a:r>
              <a:rPr lang="sk-SK" sz="1100" dirty="0" err="1"/>
              <a:t>Language</a:t>
            </a:r>
            <a:r>
              <a:rPr lang="sk-SK" sz="1100" dirty="0"/>
              <a:t> and </a:t>
            </a:r>
            <a:r>
              <a:rPr lang="sk-SK" sz="1100" dirty="0" err="1"/>
              <a:t>The</a:t>
            </a:r>
            <a:r>
              <a:rPr lang="sk-SK" sz="1100" dirty="0"/>
              <a:t> </a:t>
            </a:r>
            <a:r>
              <a:rPr lang="sk-SK" sz="1100" dirty="0" err="1"/>
              <a:t>Environment</a:t>
            </a:r>
            <a:r>
              <a:rPr lang="sk-SK" sz="1100" dirty="0"/>
              <a:t>. II. </a:t>
            </a:r>
            <a:r>
              <a:rPr lang="sk-SK" sz="1100" dirty="0" err="1"/>
              <a:t>Gliwice</a:t>
            </a:r>
            <a:r>
              <a:rPr lang="sk-SK" sz="1100" dirty="0"/>
              <a:t>: </a:t>
            </a:r>
            <a:r>
              <a:rPr lang="sk-SK" sz="1100" dirty="0" err="1"/>
              <a:t>Gliwicka</a:t>
            </a:r>
            <a:r>
              <a:rPr lang="sk-SK" sz="1100" dirty="0"/>
              <a:t> </a:t>
            </a:r>
            <a:r>
              <a:rPr lang="sk-SK" sz="1100" dirty="0" err="1"/>
              <a:t>Wyższa</a:t>
            </a:r>
            <a:r>
              <a:rPr lang="sk-SK" sz="1100" dirty="0"/>
              <a:t> </a:t>
            </a:r>
            <a:r>
              <a:rPr lang="sk-SK" sz="1100" dirty="0" err="1"/>
              <a:t>Szkoła</a:t>
            </a:r>
            <a:r>
              <a:rPr lang="sk-SK" sz="1100" dirty="0"/>
              <a:t> </a:t>
            </a:r>
            <a:r>
              <a:rPr lang="sk-SK" sz="1100" dirty="0" err="1"/>
              <a:t>Przedsiębiorczości</a:t>
            </a:r>
            <a:r>
              <a:rPr lang="sk-SK" sz="1100" dirty="0"/>
              <a:t>. 50 – 57. 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HELLER, </a:t>
            </a:r>
            <a:r>
              <a:rPr lang="sk-SK" sz="1100" dirty="0" err="1"/>
              <a:t>Monica</a:t>
            </a:r>
            <a:r>
              <a:rPr lang="sk-SK" sz="1100" dirty="0"/>
              <a:t> (</a:t>
            </a:r>
            <a:r>
              <a:rPr lang="sk-SK" sz="1100" dirty="0" err="1"/>
              <a:t>ed</a:t>
            </a:r>
            <a:r>
              <a:rPr lang="sk-SK" sz="1100" dirty="0"/>
              <a:t>.) 2007: </a:t>
            </a:r>
            <a:r>
              <a:rPr lang="sk-SK" sz="1100" dirty="0" err="1"/>
              <a:t>Bilingualism</a:t>
            </a:r>
            <a:r>
              <a:rPr lang="sk-SK" sz="1100" dirty="0"/>
              <a:t>: a </a:t>
            </a:r>
            <a:r>
              <a:rPr lang="sk-SK" sz="1100" dirty="0" err="1"/>
              <a:t>social</a:t>
            </a:r>
            <a:r>
              <a:rPr lang="sk-SK" sz="1100" dirty="0"/>
              <a:t> </a:t>
            </a:r>
            <a:r>
              <a:rPr lang="sk-SK" sz="1100" dirty="0" err="1"/>
              <a:t>approach</a:t>
            </a:r>
            <a:r>
              <a:rPr lang="sk-SK" sz="1100" dirty="0"/>
              <a:t>. New York: </a:t>
            </a:r>
            <a:r>
              <a:rPr lang="sk-SK" sz="1100" dirty="0" err="1"/>
              <a:t>Palgrave</a:t>
            </a:r>
            <a:r>
              <a:rPr lang="sk-SK" sz="1100" dirty="0"/>
              <a:t> </a:t>
            </a:r>
            <a:r>
              <a:rPr lang="sk-SK" sz="1100" dirty="0" err="1"/>
              <a:t>Macmillan</a:t>
            </a:r>
            <a:endParaRPr lang="sk-SK" sz="1100" dirty="0"/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CHROMÝ, </a:t>
            </a:r>
            <a:r>
              <a:rPr lang="sk-SK" sz="1100" dirty="0" err="1"/>
              <a:t>Jan</a:t>
            </a:r>
            <a:r>
              <a:rPr lang="sk-SK" sz="1100" dirty="0"/>
              <a:t> 2014: Základy sociolingvistiky. Univerzita Karlova v </a:t>
            </a:r>
            <a:r>
              <a:rPr lang="sk-SK" sz="1100" dirty="0" err="1"/>
              <a:t>Praze</a:t>
            </a:r>
            <a:r>
              <a:rPr lang="sk-SK" sz="1100" dirty="0"/>
              <a:t> – </a:t>
            </a:r>
            <a:r>
              <a:rPr lang="sk-SK" sz="1100" dirty="0" err="1"/>
              <a:t>Karolinum</a:t>
            </a:r>
            <a:r>
              <a:rPr lang="sk-SK" sz="1100" dirty="0"/>
              <a:t>. 20 – 24.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JASPENS, </a:t>
            </a:r>
            <a:r>
              <a:rPr lang="sk-SK" sz="1100" dirty="0" err="1"/>
              <a:t>Jürgen</a:t>
            </a:r>
            <a:r>
              <a:rPr lang="sk-SK" sz="1100" dirty="0"/>
              <a:t> 2017: </a:t>
            </a:r>
            <a:r>
              <a:rPr lang="sk-SK" sz="1100" dirty="0" err="1"/>
              <a:t>Diglossia</a:t>
            </a:r>
            <a:r>
              <a:rPr lang="sk-SK" sz="1100" dirty="0"/>
              <a:t> and </a:t>
            </a:r>
            <a:r>
              <a:rPr lang="sk-SK" sz="1100" dirty="0" err="1"/>
              <a:t>Beyond</a:t>
            </a:r>
            <a:r>
              <a:rPr lang="sk-SK" sz="1100" dirty="0"/>
              <a:t>. IN: </a:t>
            </a:r>
            <a:r>
              <a:rPr lang="sk-SK" sz="1100" dirty="0" err="1"/>
              <a:t>The</a:t>
            </a:r>
            <a:r>
              <a:rPr lang="sk-SK" sz="1100" dirty="0"/>
              <a:t> </a:t>
            </a:r>
            <a:r>
              <a:rPr lang="sk-SK" sz="1100" dirty="0" err="1"/>
              <a:t>Oxford</a:t>
            </a:r>
            <a:r>
              <a:rPr lang="sk-SK" sz="1100" dirty="0"/>
              <a:t> </a:t>
            </a:r>
            <a:r>
              <a:rPr lang="sk-SK" sz="1100" dirty="0" err="1"/>
              <a:t>Handbook</a:t>
            </a:r>
            <a:r>
              <a:rPr lang="sk-SK" sz="1100" dirty="0"/>
              <a:t> of </a:t>
            </a:r>
            <a:r>
              <a:rPr lang="sk-SK" sz="1100" dirty="0" err="1"/>
              <a:t>Language</a:t>
            </a:r>
            <a:r>
              <a:rPr lang="sk-SK" sz="1100" dirty="0"/>
              <a:t> and Society. </a:t>
            </a:r>
            <a:r>
              <a:rPr lang="sk-SK" sz="1100" dirty="0" err="1"/>
              <a:t>Oxford</a:t>
            </a:r>
            <a:r>
              <a:rPr lang="sk-SK" sz="1100" dirty="0"/>
              <a:t>: </a:t>
            </a:r>
            <a:r>
              <a:rPr lang="sk-SK" sz="1100" dirty="0" err="1"/>
              <a:t>Oxford</a:t>
            </a:r>
            <a:r>
              <a:rPr lang="sk-SK" sz="1100" dirty="0"/>
              <a:t> </a:t>
            </a:r>
            <a:r>
              <a:rPr lang="sk-SK" sz="1100" dirty="0" err="1"/>
              <a:t>University</a:t>
            </a:r>
            <a:r>
              <a:rPr lang="sk-SK" sz="1100" dirty="0"/>
              <a:t> Press. 179 – 196.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KECSKÉS István – ALBERTAZZI, </a:t>
            </a:r>
            <a:r>
              <a:rPr lang="sk-SK" sz="1100" dirty="0" err="1"/>
              <a:t>Liliana</a:t>
            </a:r>
            <a:r>
              <a:rPr lang="sk-SK" sz="1100" dirty="0"/>
              <a:t> (</a:t>
            </a:r>
            <a:r>
              <a:rPr lang="sk-SK" sz="1100" dirty="0" err="1"/>
              <a:t>Eds</a:t>
            </a:r>
            <a:r>
              <a:rPr lang="sk-SK" sz="1100" dirty="0"/>
              <a:t>.) 2007: </a:t>
            </a:r>
            <a:r>
              <a:rPr lang="sk-SK" sz="1100" dirty="0" err="1"/>
              <a:t>Cognitive</a:t>
            </a:r>
            <a:r>
              <a:rPr lang="sk-SK" sz="1100" dirty="0"/>
              <a:t> </a:t>
            </a:r>
            <a:r>
              <a:rPr lang="sk-SK" sz="1100" dirty="0" err="1"/>
              <a:t>Aspects</a:t>
            </a:r>
            <a:r>
              <a:rPr lang="sk-SK" sz="1100" dirty="0"/>
              <a:t> of </a:t>
            </a:r>
            <a:r>
              <a:rPr lang="sk-SK" sz="1100" dirty="0" err="1"/>
              <a:t>Bilingualism</a:t>
            </a:r>
            <a:r>
              <a:rPr lang="sk-SK" sz="1100" dirty="0"/>
              <a:t>. </a:t>
            </a:r>
            <a:r>
              <a:rPr lang="sk-SK" sz="1100" dirty="0" err="1"/>
              <a:t>Dorndrecht</a:t>
            </a:r>
            <a:r>
              <a:rPr lang="sk-SK" sz="1100" dirty="0"/>
              <a:t>: </a:t>
            </a:r>
            <a:r>
              <a:rPr lang="sk-SK" sz="1100" dirty="0" err="1"/>
              <a:t>Springer</a:t>
            </a:r>
            <a:r>
              <a:rPr lang="sk-SK" sz="1100" dirty="0"/>
              <a:t>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 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KISS </a:t>
            </a:r>
            <a:r>
              <a:rPr lang="sk-SK" sz="1100" dirty="0" err="1"/>
              <a:t>Jenő</a:t>
            </a:r>
            <a:r>
              <a:rPr lang="sk-SK" sz="1100" dirty="0"/>
              <a:t> 1995: </a:t>
            </a:r>
            <a:r>
              <a:rPr lang="sk-SK" sz="1100" dirty="0" err="1"/>
              <a:t>Társadalom</a:t>
            </a:r>
            <a:r>
              <a:rPr lang="sk-SK" sz="1100" dirty="0"/>
              <a:t> </a:t>
            </a:r>
            <a:r>
              <a:rPr lang="sk-SK" sz="1100" dirty="0" err="1"/>
              <a:t>és</a:t>
            </a:r>
            <a:r>
              <a:rPr lang="sk-SK" sz="1100" dirty="0"/>
              <a:t> </a:t>
            </a:r>
            <a:r>
              <a:rPr lang="sk-SK" sz="1100" dirty="0" err="1"/>
              <a:t>nyelvhasználat</a:t>
            </a:r>
            <a:r>
              <a:rPr lang="sk-SK" sz="1100" dirty="0"/>
              <a:t>. </a:t>
            </a:r>
            <a:r>
              <a:rPr lang="sk-SK" sz="1100" dirty="0" err="1"/>
              <a:t>Szociolingvisztikai</a:t>
            </a:r>
            <a:r>
              <a:rPr lang="sk-SK" sz="1100" dirty="0"/>
              <a:t> </a:t>
            </a:r>
            <a:r>
              <a:rPr lang="sk-SK" sz="1100" dirty="0" err="1"/>
              <a:t>alapfogalmak</a:t>
            </a:r>
            <a:r>
              <a:rPr lang="sk-SK" sz="1100" dirty="0"/>
              <a:t>. </a:t>
            </a:r>
            <a:r>
              <a:rPr lang="sk-SK" sz="1100" dirty="0" err="1"/>
              <a:t>Budapest</a:t>
            </a:r>
            <a:r>
              <a:rPr lang="sk-SK" sz="1100" dirty="0"/>
              <a:t>: </a:t>
            </a:r>
            <a:r>
              <a:rPr lang="sk-SK" sz="1100" dirty="0" err="1"/>
              <a:t>Nemzeti</a:t>
            </a:r>
            <a:r>
              <a:rPr lang="sk-SK" sz="1100" dirty="0"/>
              <a:t> </a:t>
            </a:r>
            <a:r>
              <a:rPr lang="sk-SK" sz="1100" dirty="0" err="1"/>
              <a:t>Tankönyvkiadó</a:t>
            </a:r>
            <a:r>
              <a:rPr lang="sk-SK" sz="1100" dirty="0"/>
              <a:t>. 176 – 232.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KRALČÁK, Ľubomír 2015: Slovenčina v pohybe. Nitra: UKF. 61 – 69.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KREMNITZ, </a:t>
            </a:r>
            <a:r>
              <a:rPr lang="sk-SK" sz="1100" dirty="0" err="1"/>
              <a:t>Georg</a:t>
            </a:r>
            <a:r>
              <a:rPr lang="sk-SK" sz="1100" dirty="0"/>
              <a:t> 2003: Spoločenská viacjazyčnosť. IN: Antológia bilingvizmu. Bratislava: AEP. 139 – 158.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endParaRPr lang="sk-SK" sz="1100" dirty="0"/>
          </a:p>
        </p:txBody>
      </p:sp>
    </p:spTree>
    <p:extLst>
      <p:ext uri="{BB962C8B-B14F-4D97-AF65-F5344CB8AC3E}">
        <p14:creationId xmlns:p14="http://schemas.microsoft.com/office/powerpoint/2010/main" val="8930828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38200" y="550333"/>
            <a:ext cx="10515600" cy="5626630"/>
          </a:xfrm>
        </p:spPr>
        <p:txBody>
          <a:bodyPr>
            <a:normAutofit fontScale="40000" lnSpcReduction="20000"/>
          </a:bodyPr>
          <a:lstStyle/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dirty="0"/>
              <a:t>LANSTYÁK István – SIMON Szabolcs 2011: A </a:t>
            </a:r>
            <a:r>
              <a:rPr lang="sk-SK" dirty="0" err="1"/>
              <a:t>magyar</a:t>
            </a:r>
            <a:r>
              <a:rPr lang="sk-SK" dirty="0"/>
              <a:t> </a:t>
            </a:r>
            <a:r>
              <a:rPr lang="sk-SK" dirty="0" err="1"/>
              <a:t>és</a:t>
            </a:r>
            <a:r>
              <a:rPr lang="sk-SK" dirty="0"/>
              <a:t> a </a:t>
            </a:r>
            <a:r>
              <a:rPr lang="sk-SK" dirty="0" err="1"/>
              <a:t>szlovák</a:t>
            </a:r>
            <a:r>
              <a:rPr lang="sk-SK" dirty="0"/>
              <a:t> </a:t>
            </a:r>
            <a:r>
              <a:rPr lang="sk-SK" dirty="0" err="1"/>
              <a:t>nyelv</a:t>
            </a:r>
            <a:r>
              <a:rPr lang="sk-SK" dirty="0"/>
              <a:t> </a:t>
            </a:r>
            <a:r>
              <a:rPr lang="sk-SK" dirty="0" err="1"/>
              <a:t>választása</a:t>
            </a:r>
            <a:r>
              <a:rPr lang="sk-SK" dirty="0"/>
              <a:t> </a:t>
            </a:r>
            <a:r>
              <a:rPr lang="sk-SK" dirty="0" err="1"/>
              <a:t>három</a:t>
            </a:r>
            <a:r>
              <a:rPr lang="sk-SK" dirty="0"/>
              <a:t> </a:t>
            </a:r>
            <a:r>
              <a:rPr lang="sk-SK" dirty="0" err="1"/>
              <a:t>szlovákiai</a:t>
            </a:r>
            <a:r>
              <a:rPr lang="sk-SK" dirty="0"/>
              <a:t> </a:t>
            </a:r>
            <a:r>
              <a:rPr lang="sk-SK" dirty="0" err="1"/>
              <a:t>magyar</a:t>
            </a:r>
            <a:r>
              <a:rPr lang="sk-SK" dirty="0"/>
              <a:t> </a:t>
            </a:r>
            <a:r>
              <a:rPr lang="sk-SK" dirty="0" err="1"/>
              <a:t>településen</a:t>
            </a:r>
            <a:r>
              <a:rPr lang="sk-SK" dirty="0"/>
              <a:t>. IN: </a:t>
            </a:r>
            <a:r>
              <a:rPr lang="sk-SK" dirty="0" err="1"/>
              <a:t>Magyarok</a:t>
            </a:r>
            <a:r>
              <a:rPr lang="sk-SK" dirty="0"/>
              <a:t> </a:t>
            </a:r>
            <a:r>
              <a:rPr lang="sk-SK" dirty="0" err="1"/>
              <a:t>Szlovákiában</a:t>
            </a:r>
            <a:r>
              <a:rPr lang="sk-SK" dirty="0"/>
              <a:t> VII. </a:t>
            </a:r>
            <a:r>
              <a:rPr lang="sk-SK" dirty="0" err="1"/>
              <a:t>Nyelv</a:t>
            </a:r>
            <a:r>
              <a:rPr lang="sk-SK" dirty="0"/>
              <a:t>. </a:t>
            </a:r>
            <a:r>
              <a:rPr lang="sk-SK" dirty="0" err="1"/>
              <a:t>Somorja</a:t>
            </a:r>
            <a:r>
              <a:rPr lang="sk-SK" dirty="0"/>
              <a:t>: Fórum </a:t>
            </a:r>
            <a:r>
              <a:rPr lang="sk-SK" dirty="0" err="1"/>
              <a:t>Kisebbségkutató</a:t>
            </a:r>
            <a:r>
              <a:rPr lang="sk-SK" dirty="0"/>
              <a:t> </a:t>
            </a:r>
            <a:r>
              <a:rPr lang="sk-SK" dirty="0" err="1"/>
              <a:t>Intézet</a:t>
            </a:r>
            <a:r>
              <a:rPr lang="sk-SK" dirty="0"/>
              <a:t>. 355 – 368.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dirty="0"/>
              <a:t>LANSTYÁK István 1996: K niektorým otázkam maďarsko-slovenského bilingvizmu.IN: SOCIOLINGUISTICA SLOVACA II: Sociolingvistika a areálová lingvistika. Bratislava: VEDA 147 – 157.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dirty="0"/>
              <a:t>LANSTYÁK István 2011: A </a:t>
            </a:r>
            <a:r>
              <a:rPr lang="sk-SK" dirty="0" err="1"/>
              <a:t>kódváltás</a:t>
            </a:r>
            <a:r>
              <a:rPr lang="sk-SK" dirty="0"/>
              <a:t> </a:t>
            </a:r>
            <a:r>
              <a:rPr lang="sk-SK" dirty="0" err="1"/>
              <a:t>nyelvtani</a:t>
            </a:r>
            <a:r>
              <a:rPr lang="sk-SK" dirty="0"/>
              <a:t> </a:t>
            </a:r>
            <a:r>
              <a:rPr lang="sk-SK" dirty="0" err="1"/>
              <a:t>típusai</a:t>
            </a:r>
            <a:r>
              <a:rPr lang="sk-SK" dirty="0"/>
              <a:t> a </a:t>
            </a:r>
            <a:r>
              <a:rPr lang="sk-SK" dirty="0" err="1"/>
              <a:t>szlovákdomináns</a:t>
            </a:r>
            <a:r>
              <a:rPr lang="sk-SK" dirty="0"/>
              <a:t> </a:t>
            </a:r>
            <a:r>
              <a:rPr lang="sk-SK" dirty="0" err="1"/>
              <a:t>kétnyelvű</a:t>
            </a:r>
            <a:r>
              <a:rPr lang="sk-SK" dirty="0"/>
              <a:t> </a:t>
            </a:r>
            <a:r>
              <a:rPr lang="sk-SK" dirty="0" err="1"/>
              <a:t>beszélők</a:t>
            </a:r>
            <a:r>
              <a:rPr lang="sk-SK" dirty="0"/>
              <a:t> </a:t>
            </a:r>
            <a:r>
              <a:rPr lang="sk-SK" dirty="0" err="1"/>
              <a:t>nyelvhasználatában</a:t>
            </a:r>
            <a:r>
              <a:rPr lang="sk-SK" dirty="0"/>
              <a:t>. IN: </a:t>
            </a:r>
            <a:r>
              <a:rPr lang="sk-SK" dirty="0" err="1"/>
              <a:t>Magyarok</a:t>
            </a:r>
            <a:r>
              <a:rPr lang="sk-SK" dirty="0"/>
              <a:t> </a:t>
            </a:r>
            <a:r>
              <a:rPr lang="sk-SK" dirty="0" err="1"/>
              <a:t>Szlovákiában</a:t>
            </a:r>
            <a:r>
              <a:rPr lang="sk-SK" dirty="0"/>
              <a:t> VII. </a:t>
            </a:r>
            <a:r>
              <a:rPr lang="sk-SK" dirty="0" err="1"/>
              <a:t>Nyelv</a:t>
            </a:r>
            <a:r>
              <a:rPr lang="sk-SK" dirty="0"/>
              <a:t>. </a:t>
            </a:r>
            <a:r>
              <a:rPr lang="sk-SK" dirty="0" err="1"/>
              <a:t>Somorja</a:t>
            </a:r>
            <a:r>
              <a:rPr lang="sk-SK" dirty="0"/>
              <a:t>: Fórum </a:t>
            </a:r>
            <a:r>
              <a:rPr lang="sk-SK" dirty="0" err="1"/>
              <a:t>Kisebbségkutató</a:t>
            </a:r>
            <a:r>
              <a:rPr lang="sk-SK" dirty="0"/>
              <a:t> </a:t>
            </a:r>
            <a:r>
              <a:rPr lang="sk-SK" dirty="0" err="1"/>
              <a:t>Intézet</a:t>
            </a:r>
            <a:r>
              <a:rPr lang="sk-SK" dirty="0"/>
              <a:t>. 289–318.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dirty="0"/>
              <a:t>MANDELÍKOVÁ, Lenka 2014: Sociokultúrne súvislosti jazyka. Trenčín: Trenčianska univerzita Alexandra Dubčeka v Trenčíne, Fakulta sociálno-ekonomických vzťahov. 92 – 93.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dirty="0"/>
              <a:t>MESTHRIE, </a:t>
            </a:r>
            <a:r>
              <a:rPr lang="sk-SK" dirty="0" err="1"/>
              <a:t>Rajend</a:t>
            </a:r>
            <a:r>
              <a:rPr lang="sk-SK" dirty="0"/>
              <a:t> – SWANN, </a:t>
            </a:r>
            <a:r>
              <a:rPr lang="sk-SK" dirty="0" err="1"/>
              <a:t>Joan</a:t>
            </a:r>
            <a:r>
              <a:rPr lang="sk-SK" dirty="0"/>
              <a:t> – DEUMERT, </a:t>
            </a:r>
            <a:r>
              <a:rPr lang="sk-SK" dirty="0" err="1"/>
              <a:t>Ana</a:t>
            </a:r>
            <a:r>
              <a:rPr lang="sk-SK" dirty="0"/>
              <a:t> – LEAP, William L.: 2013: </a:t>
            </a:r>
            <a:r>
              <a:rPr lang="sk-SK" dirty="0" err="1"/>
              <a:t>Introducing</a:t>
            </a:r>
            <a:r>
              <a:rPr lang="sk-SK" dirty="0"/>
              <a:t> </a:t>
            </a:r>
            <a:r>
              <a:rPr lang="sk-SK" dirty="0" err="1"/>
              <a:t>Sociolinguistics</a:t>
            </a:r>
            <a:r>
              <a:rPr lang="sk-SK" dirty="0"/>
              <a:t>. </a:t>
            </a:r>
            <a:r>
              <a:rPr lang="sk-SK" dirty="0" err="1"/>
              <a:t>Edinburgh</a:t>
            </a:r>
            <a:r>
              <a:rPr lang="sk-SK" dirty="0"/>
              <a:t>: </a:t>
            </a:r>
            <a:r>
              <a:rPr lang="sk-SK" dirty="0" err="1"/>
              <a:t>Edinburgh</a:t>
            </a:r>
            <a:r>
              <a:rPr lang="sk-SK" dirty="0"/>
              <a:t> </a:t>
            </a:r>
            <a:r>
              <a:rPr lang="sk-SK" dirty="0" err="1"/>
              <a:t>University</a:t>
            </a:r>
            <a:r>
              <a:rPr lang="sk-SK" dirty="0"/>
              <a:t> Press. 146 – 182.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dirty="0"/>
              <a:t>MOLNÁR SATINSKÁ, Lucia 2017: Jazykové ideológie v jazykových biografiách bratislavských viacjazyčných trojgeneračných rodín. IN: Jazyky a jazykové ideológie v kontexte viacjazyčnosti na Slovensku. Bratislava: FF UK. 103 – 124.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dirty="0"/>
              <a:t>MUYSKEN, </a:t>
            </a:r>
            <a:r>
              <a:rPr lang="sk-SK" dirty="0" err="1"/>
              <a:t>Pieter</a:t>
            </a:r>
            <a:r>
              <a:rPr lang="sk-SK" dirty="0"/>
              <a:t> 2018: </a:t>
            </a:r>
            <a:r>
              <a:rPr lang="sk-SK" dirty="0" err="1"/>
              <a:t>Code-switching</a:t>
            </a:r>
            <a:r>
              <a:rPr lang="sk-SK" dirty="0"/>
              <a:t>. IN: </a:t>
            </a:r>
            <a:r>
              <a:rPr lang="sk-SK" dirty="0" err="1"/>
              <a:t>The</a:t>
            </a:r>
            <a:r>
              <a:rPr lang="sk-SK" dirty="0"/>
              <a:t> </a:t>
            </a:r>
            <a:r>
              <a:rPr lang="sk-SK" dirty="0" err="1"/>
              <a:t>Cambridge</a:t>
            </a:r>
            <a:r>
              <a:rPr lang="sk-SK" dirty="0"/>
              <a:t> </a:t>
            </a:r>
            <a:r>
              <a:rPr lang="sk-SK" dirty="0" err="1"/>
              <a:t>Handbook</a:t>
            </a:r>
            <a:r>
              <a:rPr lang="sk-SK" dirty="0"/>
              <a:t> of </a:t>
            </a:r>
            <a:r>
              <a:rPr lang="sk-SK" dirty="0" err="1"/>
              <a:t>Sociolinguistics</a:t>
            </a:r>
            <a:r>
              <a:rPr lang="sk-SK" dirty="0"/>
              <a:t>. </a:t>
            </a:r>
            <a:r>
              <a:rPr lang="sk-SK" dirty="0" err="1"/>
              <a:t>Cambridge</a:t>
            </a:r>
            <a:r>
              <a:rPr lang="sk-SK" dirty="0"/>
              <a:t>: CUP. 301 – 314.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dirty="0"/>
              <a:t>NÁBĚLKOVÁ, Mira – SLOBODA, Marián 2008: Česko-slovenská komunikácia: </a:t>
            </a:r>
            <a:r>
              <a:rPr lang="sk-SK" dirty="0" err="1"/>
              <a:t>semikomunikácia</a:t>
            </a:r>
            <a:r>
              <a:rPr lang="sk-SK" dirty="0"/>
              <a:t>, </a:t>
            </a:r>
            <a:r>
              <a:rPr lang="sk-SK" dirty="0" err="1"/>
              <a:t>bivalencia</a:t>
            </a:r>
            <a:r>
              <a:rPr lang="sk-SK" dirty="0"/>
              <a:t> a reflexia vzájomnej zrozumiteľnosti slovenčiny a češtiny. IN: Slovenčina v menšinovom prostredí. </a:t>
            </a:r>
            <a:r>
              <a:rPr lang="sk-SK" dirty="0" err="1"/>
              <a:t>Békešská</a:t>
            </a:r>
            <a:r>
              <a:rPr lang="sk-SK" dirty="0"/>
              <a:t> Čaba: Výskumný ústav Slovákov v Maďarsku. 156 – 166.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dirty="0"/>
              <a:t>NEKVAPIL, </a:t>
            </a:r>
            <a:r>
              <a:rPr lang="sk-SK" dirty="0" err="1"/>
              <a:t>Jiří</a:t>
            </a:r>
            <a:r>
              <a:rPr lang="sk-SK" dirty="0"/>
              <a:t> – SHERMAN, T. 2018: </a:t>
            </a:r>
            <a:r>
              <a:rPr lang="sk-SK" dirty="0" err="1"/>
              <a:t>Managing</a:t>
            </a:r>
            <a:r>
              <a:rPr lang="sk-SK" dirty="0"/>
              <a:t> </a:t>
            </a:r>
            <a:r>
              <a:rPr lang="sk-SK" dirty="0" err="1"/>
              <a:t>superdiversity</a:t>
            </a:r>
            <a:r>
              <a:rPr lang="sk-SK" dirty="0"/>
              <a:t> in </a:t>
            </a:r>
            <a:r>
              <a:rPr lang="sk-SK" dirty="0" err="1"/>
              <a:t>multinational</a:t>
            </a:r>
            <a:r>
              <a:rPr lang="sk-SK" dirty="0"/>
              <a:t> </a:t>
            </a:r>
            <a:r>
              <a:rPr lang="sk-SK" dirty="0" err="1"/>
              <a:t>companies</a:t>
            </a:r>
            <a:r>
              <a:rPr lang="sk-SK" dirty="0"/>
              <a:t>. In A. </a:t>
            </a:r>
            <a:r>
              <a:rPr lang="sk-SK" dirty="0" err="1"/>
              <a:t>Creese</a:t>
            </a:r>
            <a:r>
              <a:rPr lang="sk-SK" dirty="0"/>
              <a:t> &amp; A. </a:t>
            </a:r>
            <a:r>
              <a:rPr lang="sk-SK" dirty="0" err="1"/>
              <a:t>Blackledge</a:t>
            </a:r>
            <a:r>
              <a:rPr lang="sk-SK" dirty="0"/>
              <a:t> (</a:t>
            </a:r>
            <a:r>
              <a:rPr lang="sk-SK" dirty="0" err="1"/>
              <a:t>eds</a:t>
            </a:r>
            <a:r>
              <a:rPr lang="sk-SK" dirty="0"/>
              <a:t>.), </a:t>
            </a:r>
            <a:r>
              <a:rPr lang="sk-SK" dirty="0" err="1"/>
              <a:t>The</a:t>
            </a:r>
            <a:r>
              <a:rPr lang="sk-SK" dirty="0"/>
              <a:t> </a:t>
            </a:r>
            <a:r>
              <a:rPr lang="sk-SK" dirty="0" err="1"/>
              <a:t>Routledge</a:t>
            </a:r>
            <a:r>
              <a:rPr lang="sk-SK" dirty="0"/>
              <a:t> </a:t>
            </a:r>
            <a:r>
              <a:rPr lang="sk-SK" dirty="0" err="1"/>
              <a:t>Handbook</a:t>
            </a:r>
            <a:r>
              <a:rPr lang="sk-SK" dirty="0"/>
              <a:t> of </a:t>
            </a:r>
            <a:r>
              <a:rPr lang="sk-SK" dirty="0" err="1"/>
              <a:t>Language</a:t>
            </a:r>
            <a:r>
              <a:rPr lang="sk-SK" dirty="0"/>
              <a:t> and </a:t>
            </a:r>
            <a:r>
              <a:rPr lang="sk-SK" dirty="0" err="1"/>
              <a:t>Superdiversity</a:t>
            </a:r>
            <a:r>
              <a:rPr lang="sk-SK" dirty="0"/>
              <a:t>. </a:t>
            </a:r>
            <a:r>
              <a:rPr lang="sk-SK" dirty="0" err="1"/>
              <a:t>An</a:t>
            </a:r>
            <a:r>
              <a:rPr lang="sk-SK" dirty="0"/>
              <a:t> </a:t>
            </a:r>
            <a:r>
              <a:rPr lang="sk-SK" dirty="0" err="1"/>
              <a:t>Interdisciplinary</a:t>
            </a:r>
            <a:r>
              <a:rPr lang="sk-SK" dirty="0"/>
              <a:t> </a:t>
            </a:r>
            <a:r>
              <a:rPr lang="sk-SK" dirty="0" err="1"/>
              <a:t>Perspective</a:t>
            </a:r>
            <a:r>
              <a:rPr lang="sk-SK" dirty="0"/>
              <a:t>. </a:t>
            </a:r>
            <a:r>
              <a:rPr lang="sk-SK" dirty="0" err="1"/>
              <a:t>London</a:t>
            </a:r>
            <a:r>
              <a:rPr lang="sk-SK" dirty="0"/>
              <a:t> and New York: </a:t>
            </a:r>
            <a:r>
              <a:rPr lang="sk-SK" dirty="0" err="1"/>
              <a:t>Routledge</a:t>
            </a:r>
            <a:r>
              <a:rPr lang="sk-SK" dirty="0"/>
              <a:t>, </a:t>
            </a:r>
            <a:r>
              <a:rPr lang="sk-SK" dirty="0" err="1"/>
              <a:t>Taylor</a:t>
            </a:r>
            <a:r>
              <a:rPr lang="sk-SK" dirty="0"/>
              <a:t> &amp; </a:t>
            </a:r>
            <a:r>
              <a:rPr lang="sk-SK" dirty="0" err="1"/>
              <a:t>Francis</a:t>
            </a:r>
            <a:r>
              <a:rPr lang="sk-SK" dirty="0"/>
              <a:t> Group. 329 – 344.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dirty="0"/>
              <a:t>ONDREJKOVÁ, Renáta 2013: Niekoľko poznámok k bilingvizmu na Žitnom ostrove (Dunajská Streda a okolie). IN: Slovenský jazyk a kultúra v menšinovom prostredí. </a:t>
            </a:r>
            <a:r>
              <a:rPr lang="sk-SK" dirty="0" err="1"/>
              <a:t>Békešská</a:t>
            </a:r>
            <a:r>
              <a:rPr lang="sk-SK" dirty="0"/>
              <a:t> Čaba: Výskumný ústav Celoštátnej slovenskej samosprávy v Maďarsku. 78 – 83.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dirty="0"/>
              <a:t>ONDREJOVIČ, Slavomír 2013: K otázke „prepínania kódov” v situácii </a:t>
            </a:r>
            <a:r>
              <a:rPr lang="sk-SK" dirty="0" err="1"/>
              <a:t>slovebnsko</a:t>
            </a:r>
            <a:r>
              <a:rPr lang="sk-SK" dirty="0"/>
              <a:t>-maďarských kontaktov. IN: Slovenský jazyk a kultúra v menšinovom prostredí. Čaba: Výskumný ústav Celoštátnej slovenskej samosprávy v Maďarsku. 64 – 69.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dirty="0"/>
              <a:t>PALLAY, Jozef – ŠTEFÁNIK, Jozef 2010: Slovensko-maďarsko-nemecká trojjazyčnosť – porovnanie jej úrovne u dvoch sestier. IN: Kontexty identity. Jubilejný zborník na </a:t>
            </a:r>
            <a:r>
              <a:rPr lang="sk-SK" dirty="0" err="1"/>
              <a:t>počesť</a:t>
            </a:r>
            <a:r>
              <a:rPr lang="sk-SK" dirty="0"/>
              <a:t> Anny </a:t>
            </a:r>
            <a:r>
              <a:rPr lang="sk-SK" dirty="0" err="1"/>
              <a:t>Divičanovej</a:t>
            </a:r>
            <a:r>
              <a:rPr lang="sk-SK" dirty="0"/>
              <a:t> – </a:t>
            </a:r>
            <a:r>
              <a:rPr lang="sk-SK" dirty="0" err="1"/>
              <a:t>Az</a:t>
            </a:r>
            <a:r>
              <a:rPr lang="sk-SK" dirty="0"/>
              <a:t> </a:t>
            </a:r>
            <a:r>
              <a:rPr lang="sk-SK" dirty="0" err="1"/>
              <a:t>identitás</a:t>
            </a:r>
            <a:r>
              <a:rPr lang="sk-SK" dirty="0"/>
              <a:t> </a:t>
            </a:r>
            <a:r>
              <a:rPr lang="sk-SK" dirty="0" err="1"/>
              <a:t>kontextusai</a:t>
            </a:r>
            <a:r>
              <a:rPr lang="sk-SK" dirty="0"/>
              <a:t>. </a:t>
            </a:r>
            <a:r>
              <a:rPr lang="sk-SK" dirty="0" err="1"/>
              <a:t>Köszöntő</a:t>
            </a:r>
            <a:r>
              <a:rPr lang="sk-SK" dirty="0"/>
              <a:t> </a:t>
            </a:r>
            <a:r>
              <a:rPr lang="sk-SK" dirty="0" err="1"/>
              <a:t>könyv</a:t>
            </a:r>
            <a:r>
              <a:rPr lang="sk-SK" dirty="0"/>
              <a:t> </a:t>
            </a:r>
            <a:r>
              <a:rPr lang="sk-SK" dirty="0" err="1"/>
              <a:t>Gyivicsán</a:t>
            </a:r>
            <a:r>
              <a:rPr lang="sk-SK" dirty="0"/>
              <a:t> Anna </a:t>
            </a:r>
            <a:r>
              <a:rPr lang="sk-SK" dirty="0" err="1"/>
              <a:t>tiszteletére</a:t>
            </a:r>
            <a:r>
              <a:rPr lang="sk-SK" dirty="0"/>
              <a:t>. </a:t>
            </a:r>
            <a:r>
              <a:rPr lang="sk-SK" dirty="0" err="1"/>
              <a:t>Békéscsaba</a:t>
            </a:r>
            <a:r>
              <a:rPr lang="sk-SK" dirty="0"/>
              <a:t>: </a:t>
            </a:r>
            <a:r>
              <a:rPr lang="sk-SK" dirty="0" err="1"/>
              <a:t>Országos</a:t>
            </a:r>
            <a:r>
              <a:rPr lang="sk-SK" dirty="0"/>
              <a:t> </a:t>
            </a:r>
            <a:r>
              <a:rPr lang="sk-SK" dirty="0" err="1"/>
              <a:t>Szlovák</a:t>
            </a:r>
            <a:r>
              <a:rPr lang="sk-SK" dirty="0"/>
              <a:t> </a:t>
            </a:r>
            <a:r>
              <a:rPr lang="sk-SK" dirty="0" err="1"/>
              <a:t>Önkormányzat</a:t>
            </a:r>
            <a:r>
              <a:rPr lang="sk-SK" dirty="0"/>
              <a:t> – ELTE BTK </a:t>
            </a:r>
            <a:r>
              <a:rPr lang="sk-SK" dirty="0" err="1"/>
              <a:t>Szláv</a:t>
            </a:r>
            <a:r>
              <a:rPr lang="sk-SK" dirty="0"/>
              <a:t> </a:t>
            </a:r>
            <a:r>
              <a:rPr lang="sk-SK" dirty="0" err="1"/>
              <a:t>Filológiaia</a:t>
            </a:r>
            <a:r>
              <a:rPr lang="sk-SK" dirty="0"/>
              <a:t> </a:t>
            </a:r>
            <a:r>
              <a:rPr lang="sk-SK" dirty="0" err="1"/>
              <a:t>Tanszék</a:t>
            </a:r>
            <a:r>
              <a:rPr lang="sk-SK" dirty="0"/>
              <a:t> – Ústav etnológie SAV – </a:t>
            </a:r>
            <a:r>
              <a:rPr lang="sk-SK" dirty="0" err="1"/>
              <a:t>Magyarországi</a:t>
            </a:r>
            <a:r>
              <a:rPr lang="sk-SK" dirty="0"/>
              <a:t> </a:t>
            </a:r>
            <a:r>
              <a:rPr lang="sk-SK" dirty="0" err="1"/>
              <a:t>Szlovákok</a:t>
            </a:r>
            <a:r>
              <a:rPr lang="sk-SK" dirty="0"/>
              <a:t> </a:t>
            </a:r>
            <a:r>
              <a:rPr lang="sk-SK" dirty="0" err="1"/>
              <a:t>Kutatóintézete</a:t>
            </a:r>
            <a:r>
              <a:rPr lang="sk-SK" dirty="0"/>
              <a:t>. 231 – 242.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dirty="0"/>
              <a:t>PINTÉR Tibor 2013: </a:t>
            </a:r>
            <a:r>
              <a:rPr lang="sk-SK" dirty="0" err="1"/>
              <a:t>Viacjazykovosť</a:t>
            </a:r>
            <a:r>
              <a:rPr lang="sk-SK" dirty="0"/>
              <a:t> cez jazykovú technológiu. Výskumy jazykovej technológie v Jazykovednom ústave Maďarskej akadémie vied. IN: SOCIOLINGUISTICA SLOVACA 7. Jazyk a </a:t>
            </a:r>
            <a:r>
              <a:rPr lang="sk-SK" dirty="0" err="1"/>
              <a:t>diskurz</a:t>
            </a:r>
            <a:r>
              <a:rPr lang="sk-SK" dirty="0"/>
              <a:t> v kultúrnom a politickom kontexte. Bratislava: VEDA. 283 – 288.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dirty="0"/>
              <a:t>SÁNDOR Klára 2014: </a:t>
            </a:r>
            <a:r>
              <a:rPr lang="sk-SK" dirty="0" err="1"/>
              <a:t>Határtalan</a:t>
            </a:r>
            <a:r>
              <a:rPr lang="sk-SK" dirty="0"/>
              <a:t> </a:t>
            </a:r>
            <a:r>
              <a:rPr lang="sk-SK" dirty="0" err="1"/>
              <a:t>nyelv</a:t>
            </a:r>
            <a:r>
              <a:rPr lang="sk-SK" dirty="0"/>
              <a:t>. </a:t>
            </a:r>
            <a:r>
              <a:rPr lang="sk-SK" dirty="0" err="1"/>
              <a:t>Baja</a:t>
            </a:r>
            <a:r>
              <a:rPr lang="sk-SK" dirty="0"/>
              <a:t>: </a:t>
            </a:r>
            <a:r>
              <a:rPr lang="sk-SK" dirty="0" err="1"/>
              <a:t>Szak</a:t>
            </a:r>
            <a:r>
              <a:rPr lang="sk-SK" dirty="0"/>
              <a:t> </a:t>
            </a:r>
            <a:r>
              <a:rPr lang="sk-SK" dirty="0" err="1"/>
              <a:t>Kiadó</a:t>
            </a:r>
            <a:r>
              <a:rPr lang="sk-SK" dirty="0"/>
              <a:t>. 74 – 91.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dirty="0"/>
              <a:t>SATINSKÁ, Lucia 2015: „Keď sme mali </a:t>
            </a:r>
            <a:r>
              <a:rPr lang="sk-SK" dirty="0" err="1"/>
              <a:t>Taschengeld</a:t>
            </a:r>
            <a:r>
              <a:rPr lang="sk-SK" dirty="0"/>
              <a:t>, tak sme si kúpili jeden </a:t>
            </a:r>
            <a:r>
              <a:rPr lang="sk-SK" dirty="0" err="1"/>
              <a:t>krémes</a:t>
            </a:r>
            <a:r>
              <a:rPr lang="sk-SK" dirty="0"/>
              <a:t>.“ </a:t>
            </a:r>
            <a:r>
              <a:rPr lang="sk-SK" dirty="0" err="1"/>
              <a:t>Prešporáčtina</a:t>
            </a:r>
            <a:r>
              <a:rPr lang="sk-SK" dirty="0"/>
              <a:t> ako špecifický mestský </a:t>
            </a:r>
            <a:r>
              <a:rPr lang="sk-SK" dirty="0" err="1"/>
              <a:t>sociolekt</a:t>
            </a:r>
            <a:r>
              <a:rPr lang="sk-SK" dirty="0"/>
              <a:t> = „</a:t>
            </a:r>
            <a:r>
              <a:rPr lang="sk-SK" dirty="0" err="1"/>
              <a:t>Prešporáčtina</a:t>
            </a:r>
            <a:r>
              <a:rPr lang="sk-SK" dirty="0"/>
              <a:t>“ as a </a:t>
            </a:r>
            <a:r>
              <a:rPr lang="sk-SK" dirty="0" err="1"/>
              <a:t>specific</a:t>
            </a:r>
            <a:r>
              <a:rPr lang="sk-SK" dirty="0"/>
              <a:t> city </a:t>
            </a:r>
            <a:r>
              <a:rPr lang="sk-SK" dirty="0" err="1"/>
              <a:t>sociolect</a:t>
            </a:r>
            <a:r>
              <a:rPr lang="sk-SK" dirty="0"/>
              <a:t>. IN Varia XXI. Zborník príspevkov z XXI. kolokvia mladých jazykovedcov. Banská Bystrica: </a:t>
            </a:r>
            <a:r>
              <a:rPr lang="sk-SK" dirty="0" err="1"/>
              <a:t>Belianum</a:t>
            </a:r>
            <a:r>
              <a:rPr lang="sk-SK" dirty="0"/>
              <a:t>, FF UMB. 437–450.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dirty="0"/>
              <a:t>SATINSKÁ, Lucia 2016: </a:t>
            </a:r>
            <a:r>
              <a:rPr lang="sk-SK" dirty="0" err="1"/>
              <a:t>Zneviditeľnenie</a:t>
            </a:r>
            <a:r>
              <a:rPr lang="sk-SK" dirty="0"/>
              <a:t> a zjemnenie: reflexie verejného používania maďarčiny u bratislavských viacjazyčných trojgeneračných rodín. IN: Slovenský národopis 64 / 1. 32 – 46. 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dirty="0"/>
              <a:t>STOCKWELL, Peter 2007: </a:t>
            </a:r>
            <a:r>
              <a:rPr lang="sk-SK" dirty="0" err="1"/>
              <a:t>Sociolinguistics</a:t>
            </a:r>
            <a:r>
              <a:rPr lang="sk-SK" dirty="0"/>
              <a:t>. A </a:t>
            </a:r>
            <a:r>
              <a:rPr lang="sk-SK" dirty="0" err="1"/>
              <a:t>resource</a:t>
            </a:r>
            <a:r>
              <a:rPr lang="sk-SK" dirty="0"/>
              <a:t> </a:t>
            </a:r>
            <a:r>
              <a:rPr lang="sk-SK" dirty="0" err="1"/>
              <a:t>book</a:t>
            </a:r>
            <a:r>
              <a:rPr lang="sk-SK" dirty="0"/>
              <a:t> </a:t>
            </a:r>
            <a:r>
              <a:rPr lang="sk-SK" dirty="0" err="1"/>
              <a:t>for</a:t>
            </a:r>
            <a:r>
              <a:rPr lang="sk-SK" dirty="0"/>
              <a:t> </a:t>
            </a:r>
            <a:r>
              <a:rPr lang="sk-SK" dirty="0" err="1"/>
              <a:t>students</a:t>
            </a:r>
            <a:r>
              <a:rPr lang="sk-SK" dirty="0"/>
              <a:t>. </a:t>
            </a:r>
            <a:r>
              <a:rPr lang="sk-SK" dirty="0" err="1"/>
              <a:t>London</a:t>
            </a:r>
            <a:r>
              <a:rPr lang="sk-SK" dirty="0"/>
              <a:t> – New York: </a:t>
            </a:r>
            <a:r>
              <a:rPr lang="sk-SK" dirty="0" err="1"/>
              <a:t>Routledge</a:t>
            </a:r>
            <a:r>
              <a:rPr lang="sk-SK" dirty="0"/>
              <a:t>. 11 – 12, 47 – 50.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dirty="0"/>
              <a:t>SZABÓ Orsolya 2008: O dvojjazyčnosti a dvojitej identite budapeštianskych Slovákov. IN: Slovenský jazyk v Maďarsku – A </a:t>
            </a:r>
            <a:r>
              <a:rPr lang="sk-SK" dirty="0" err="1"/>
              <a:t>szlovák</a:t>
            </a:r>
            <a:r>
              <a:rPr lang="sk-SK" dirty="0"/>
              <a:t> </a:t>
            </a:r>
            <a:r>
              <a:rPr lang="sk-SK" dirty="0" err="1"/>
              <a:t>nyelv</a:t>
            </a:r>
            <a:r>
              <a:rPr lang="sk-SK" dirty="0"/>
              <a:t> </a:t>
            </a:r>
            <a:r>
              <a:rPr lang="sk-SK" dirty="0" err="1"/>
              <a:t>Magyarországon</a:t>
            </a:r>
            <a:r>
              <a:rPr lang="sk-SK" dirty="0"/>
              <a:t> II. </a:t>
            </a:r>
            <a:r>
              <a:rPr lang="sk-SK" dirty="0" err="1"/>
              <a:t>Békéscsaba</a:t>
            </a:r>
            <a:r>
              <a:rPr lang="sk-SK" dirty="0"/>
              <a:t>: Výskumný ústav Slovákov v Maďarsku. 150 – 195.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dirty="0"/>
              <a:t>SZABÓMIHÁLYOVÁ, Gizela – LANSTYÁK István 2008: Postoje k striedaniu kódov vo vybraných skupinách bilingvistov. IN: Jazyk a jazykoveda v pohybe. Bratislava: VEDA. 91 – 102.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dirty="0"/>
              <a:t>ŠMELÍK, Ľudovít: Výskum v Komárne a Topoľčianskom okrese. IN: </a:t>
            </a:r>
            <a:r>
              <a:rPr lang="sk-SK" dirty="0" err="1"/>
              <a:t>Sociolinguisica</a:t>
            </a:r>
            <a:r>
              <a:rPr lang="sk-SK" dirty="0"/>
              <a:t> </a:t>
            </a:r>
            <a:r>
              <a:rPr lang="sk-SK" dirty="0" err="1"/>
              <a:t>Slovaca</a:t>
            </a:r>
            <a:r>
              <a:rPr lang="sk-SK" dirty="0"/>
              <a:t> 6. Bratislava: VEDA. 153 – 166. 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dirty="0"/>
              <a:t>ŠTEFÁNIK, Jozef 2004: Jeden človek, dva jazyky. Bratislava: </a:t>
            </a:r>
            <a:r>
              <a:rPr lang="sk-SK" dirty="0" err="1"/>
              <a:t>AEPress</a:t>
            </a:r>
            <a:r>
              <a:rPr lang="sk-SK" dirty="0"/>
              <a:t>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dirty="0"/>
              <a:t>ŠVEJCER, A. D. – NIKOLSKIJ, L. B. 1983: Úvod do sociolingvistiky. Praha: </a:t>
            </a:r>
            <a:r>
              <a:rPr lang="sk-SK" dirty="0" err="1"/>
              <a:t>Nakladatelství</a:t>
            </a:r>
            <a:r>
              <a:rPr lang="sk-SK" dirty="0"/>
              <a:t> Svoboda. 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dirty="0"/>
              <a:t>VAN HERK, </a:t>
            </a:r>
            <a:r>
              <a:rPr lang="sk-SK" dirty="0" err="1"/>
              <a:t>Gerard</a:t>
            </a:r>
            <a:r>
              <a:rPr lang="sk-SK" dirty="0"/>
              <a:t> 2012: </a:t>
            </a:r>
            <a:r>
              <a:rPr lang="sk-SK" dirty="0" err="1"/>
              <a:t>What</a:t>
            </a:r>
            <a:r>
              <a:rPr lang="sk-SK" dirty="0"/>
              <a:t> </a:t>
            </a:r>
            <a:r>
              <a:rPr lang="sk-SK" dirty="0" err="1"/>
              <a:t>Is</a:t>
            </a:r>
            <a:r>
              <a:rPr lang="sk-SK" dirty="0"/>
              <a:t> </a:t>
            </a:r>
            <a:r>
              <a:rPr lang="sk-SK" dirty="0" err="1"/>
              <a:t>Sociolinguistics</a:t>
            </a:r>
            <a:r>
              <a:rPr lang="sk-SK" dirty="0"/>
              <a:t>? </a:t>
            </a:r>
            <a:r>
              <a:rPr lang="sk-SK" dirty="0" err="1"/>
              <a:t>Oxford</a:t>
            </a:r>
            <a:r>
              <a:rPr lang="sk-SK" dirty="0"/>
              <a:t>: </a:t>
            </a:r>
            <a:r>
              <a:rPr lang="sk-SK" dirty="0" err="1"/>
              <a:t>Willey</a:t>
            </a:r>
            <a:r>
              <a:rPr lang="sk-SK" dirty="0"/>
              <a:t> – </a:t>
            </a:r>
            <a:r>
              <a:rPr lang="sk-SK" dirty="0" err="1"/>
              <a:t>Blackwell</a:t>
            </a:r>
            <a:r>
              <a:rPr lang="sk-SK" dirty="0"/>
              <a:t>. 127 – 147.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dirty="0"/>
              <a:t>VANČO Ildikó 2011: A </a:t>
            </a:r>
            <a:r>
              <a:rPr lang="sk-SK" dirty="0" err="1"/>
              <a:t>természetes</a:t>
            </a:r>
            <a:r>
              <a:rPr lang="sk-SK" dirty="0"/>
              <a:t> </a:t>
            </a:r>
            <a:r>
              <a:rPr lang="sk-SK" dirty="0" err="1"/>
              <a:t>magyar-szlovák</a:t>
            </a:r>
            <a:r>
              <a:rPr lang="sk-SK" dirty="0"/>
              <a:t> </a:t>
            </a:r>
            <a:r>
              <a:rPr lang="sk-SK" dirty="0" err="1"/>
              <a:t>kétnyelvűség</a:t>
            </a:r>
            <a:r>
              <a:rPr lang="sk-SK" dirty="0"/>
              <a:t> </a:t>
            </a:r>
            <a:r>
              <a:rPr lang="sk-SK" dirty="0" err="1"/>
              <a:t>kialakulásának</a:t>
            </a:r>
            <a:r>
              <a:rPr lang="sk-SK" dirty="0"/>
              <a:t> </a:t>
            </a:r>
            <a:r>
              <a:rPr lang="sk-SK" dirty="0" err="1"/>
              <a:t>néhány</a:t>
            </a:r>
            <a:r>
              <a:rPr lang="sk-SK" dirty="0"/>
              <a:t> </a:t>
            </a:r>
            <a:r>
              <a:rPr lang="sk-SK" dirty="0" err="1"/>
              <a:t>aspektusa</a:t>
            </a:r>
            <a:r>
              <a:rPr lang="sk-SK" dirty="0"/>
              <a:t>. IN: </a:t>
            </a:r>
            <a:r>
              <a:rPr lang="sk-SK" dirty="0" err="1"/>
              <a:t>Magyarok</a:t>
            </a:r>
            <a:r>
              <a:rPr lang="sk-SK" dirty="0"/>
              <a:t> </a:t>
            </a:r>
            <a:r>
              <a:rPr lang="sk-SK" dirty="0" err="1"/>
              <a:t>Szlovákiában</a:t>
            </a:r>
            <a:r>
              <a:rPr lang="sk-SK" dirty="0"/>
              <a:t> VII. </a:t>
            </a:r>
            <a:r>
              <a:rPr lang="sk-SK" dirty="0" err="1"/>
              <a:t>Nyelv</a:t>
            </a:r>
            <a:r>
              <a:rPr lang="sk-SK" dirty="0"/>
              <a:t>. </a:t>
            </a:r>
            <a:r>
              <a:rPr lang="sk-SK" dirty="0" err="1"/>
              <a:t>Somorja</a:t>
            </a:r>
            <a:r>
              <a:rPr lang="sk-SK" dirty="0"/>
              <a:t>: Fórum </a:t>
            </a:r>
            <a:r>
              <a:rPr lang="sk-SK" dirty="0" err="1"/>
              <a:t>Kisebbségkutató</a:t>
            </a:r>
            <a:r>
              <a:rPr lang="sk-SK" dirty="0"/>
              <a:t> </a:t>
            </a:r>
            <a:r>
              <a:rPr lang="sk-SK" dirty="0" err="1"/>
              <a:t>Intézet</a:t>
            </a:r>
            <a:r>
              <a:rPr lang="sk-SK" dirty="0"/>
              <a:t>. 387–404.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dirty="0"/>
              <a:t>VEITH, </a:t>
            </a:r>
            <a:r>
              <a:rPr lang="sk-SK" dirty="0" err="1"/>
              <a:t>Werner</a:t>
            </a:r>
            <a:r>
              <a:rPr lang="sk-SK" dirty="0"/>
              <a:t> H. 2002: </a:t>
            </a:r>
            <a:r>
              <a:rPr lang="sk-SK" dirty="0" err="1"/>
              <a:t>Soziolinguistik</a:t>
            </a:r>
            <a:r>
              <a:rPr lang="sk-SK" dirty="0"/>
              <a:t>: </a:t>
            </a:r>
            <a:r>
              <a:rPr lang="sk-SK" dirty="0" err="1"/>
              <a:t>ein</a:t>
            </a:r>
            <a:r>
              <a:rPr lang="sk-SK" dirty="0"/>
              <a:t> </a:t>
            </a:r>
            <a:r>
              <a:rPr lang="sk-SK" dirty="0" err="1"/>
              <a:t>Arbeitsbuch</a:t>
            </a:r>
            <a:r>
              <a:rPr lang="sk-SK" dirty="0"/>
              <a:t> </a:t>
            </a:r>
            <a:r>
              <a:rPr lang="sk-SK" dirty="0" err="1"/>
              <a:t>mit</a:t>
            </a:r>
            <a:r>
              <a:rPr lang="sk-SK" dirty="0"/>
              <a:t> </a:t>
            </a:r>
            <a:r>
              <a:rPr lang="sk-SK" dirty="0" err="1"/>
              <a:t>Kontrollfragen</a:t>
            </a:r>
            <a:r>
              <a:rPr lang="sk-SK" dirty="0"/>
              <a:t> </a:t>
            </a:r>
            <a:r>
              <a:rPr lang="sk-SK" dirty="0" err="1"/>
              <a:t>und</a:t>
            </a:r>
            <a:r>
              <a:rPr lang="sk-SK" dirty="0"/>
              <a:t> </a:t>
            </a:r>
            <a:r>
              <a:rPr lang="sk-SK" dirty="0" err="1"/>
              <a:t>Antworten</a:t>
            </a:r>
            <a:r>
              <a:rPr lang="sk-SK" dirty="0"/>
              <a:t>. </a:t>
            </a:r>
            <a:r>
              <a:rPr lang="sk-SK" dirty="0" err="1"/>
              <a:t>Tübingen</a:t>
            </a:r>
            <a:r>
              <a:rPr lang="sk-SK" dirty="0"/>
              <a:t>: </a:t>
            </a:r>
            <a:r>
              <a:rPr lang="sk-SK" dirty="0" err="1"/>
              <a:t>Narr</a:t>
            </a:r>
            <a:r>
              <a:rPr lang="sk-SK" dirty="0"/>
              <a:t> </a:t>
            </a:r>
            <a:r>
              <a:rPr lang="sk-SK" dirty="0" err="1"/>
              <a:t>Verlag</a:t>
            </a:r>
            <a:r>
              <a:rPr lang="sk-SK" dirty="0"/>
              <a:t>. 184 – 219.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dirty="0"/>
              <a:t>WARDHAUGH, </a:t>
            </a:r>
            <a:r>
              <a:rPr lang="sk-SK" dirty="0" err="1"/>
              <a:t>Ronald</a:t>
            </a:r>
            <a:r>
              <a:rPr lang="sk-SK" dirty="0"/>
              <a:t> 1995: </a:t>
            </a:r>
            <a:r>
              <a:rPr lang="sk-SK" dirty="0" err="1"/>
              <a:t>Szociolingvisztika</a:t>
            </a:r>
            <a:r>
              <a:rPr lang="sk-SK" dirty="0"/>
              <a:t>. </a:t>
            </a:r>
            <a:r>
              <a:rPr lang="sk-SK" dirty="0" err="1"/>
              <a:t>Budapest</a:t>
            </a:r>
            <a:r>
              <a:rPr lang="sk-SK" dirty="0"/>
              <a:t>: </a:t>
            </a:r>
            <a:r>
              <a:rPr lang="sk-SK" dirty="0" err="1"/>
              <a:t>Osiris</a:t>
            </a:r>
            <a:r>
              <a:rPr lang="sk-SK" dirty="0"/>
              <a:t>. 78 – 101.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WEI, Li 2003: </a:t>
            </a:r>
            <a:r>
              <a:rPr lang="en-US" dirty="0" err="1"/>
              <a:t>Dimenzie</a:t>
            </a:r>
            <a:r>
              <a:rPr lang="en-US" dirty="0"/>
              <a:t> </a:t>
            </a:r>
            <a:r>
              <a:rPr lang="en-US" dirty="0" err="1"/>
              <a:t>bilingvizmu</a:t>
            </a:r>
            <a:r>
              <a:rPr lang="en-US" dirty="0"/>
              <a:t> IN: </a:t>
            </a:r>
            <a:r>
              <a:rPr lang="en-US" dirty="0" err="1"/>
              <a:t>Antológia</a:t>
            </a:r>
            <a:r>
              <a:rPr lang="en-US" dirty="0"/>
              <a:t> </a:t>
            </a:r>
            <a:r>
              <a:rPr lang="en-US" dirty="0" err="1"/>
              <a:t>bilingvizmu</a:t>
            </a:r>
            <a:r>
              <a:rPr lang="en-US" dirty="0"/>
              <a:t>. Bratislava: AEP. 24 – 38.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760292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title"/>
          </p:nvPr>
        </p:nvSpPr>
        <p:spPr>
          <a:xfrm>
            <a:off x="2895223" y="763935"/>
            <a:ext cx="8607892" cy="1290469"/>
          </a:xfrm>
        </p:spPr>
        <p:txBody>
          <a:bodyPr/>
          <a:lstStyle/>
          <a:p>
            <a:pPr>
              <a:tabLst>
                <a:tab pos="0" algn="l"/>
                <a:tab pos="447630" algn="l"/>
                <a:tab pos="896848" algn="l"/>
                <a:tab pos="1346065" algn="l"/>
                <a:tab pos="1795283" algn="l"/>
                <a:tab pos="2244501" algn="l"/>
                <a:tab pos="2693719" algn="l"/>
                <a:tab pos="3142936" algn="l"/>
                <a:tab pos="3592154" algn="l"/>
                <a:tab pos="4041371" algn="l"/>
                <a:tab pos="4490589" algn="l"/>
                <a:tab pos="4939806" algn="l"/>
                <a:tab pos="5389024" algn="l"/>
                <a:tab pos="5838241" algn="l"/>
                <a:tab pos="6287459" algn="l"/>
                <a:tab pos="6736676" algn="l"/>
                <a:tab pos="7185894" algn="l"/>
                <a:tab pos="7635111" algn="l"/>
                <a:tab pos="8084329" algn="l"/>
                <a:tab pos="8533547" algn="l"/>
                <a:tab pos="8982765" algn="l"/>
              </a:tabLst>
            </a:pPr>
            <a:r>
              <a:rPr lang="sk-SK" altLang="sk-SK" sz="2400"/>
              <a:t>						</a:t>
            </a:r>
          </a:p>
        </p:txBody>
      </p:sp>
      <p:sp>
        <p:nvSpPr>
          <p:cNvPr id="8195" name="Rectangle 2"/>
          <p:cNvSpPr>
            <a:spLocks noGrp="1" noChangeArrowheads="1"/>
          </p:cNvSpPr>
          <p:nvPr>
            <p:ph idx="1"/>
          </p:nvPr>
        </p:nvSpPr>
        <p:spPr>
          <a:xfrm>
            <a:off x="576188" y="550333"/>
            <a:ext cx="10817403" cy="5785002"/>
          </a:xfrm>
        </p:spPr>
        <p:txBody>
          <a:bodyPr rtlCol="0">
            <a:normAutofit fontScale="85000" lnSpcReduction="20000"/>
          </a:bodyPr>
          <a:lstStyle/>
          <a:p>
            <a:pPr marL="93663" indent="-93663">
              <a:lnSpc>
                <a:spcPct val="160000"/>
              </a:lnSpc>
              <a:spcBef>
                <a:spcPts val="0"/>
              </a:spcBef>
              <a:buClr>
                <a:srgbClr val="FFFFFF"/>
              </a:buClr>
              <a:buSzPct val="45000"/>
              <a:buFont typeface="Wingdings" panose="05000000000000000000" pitchFamily="2" charset="2"/>
              <a:buChar char=""/>
              <a:defRPr/>
            </a:pPr>
            <a:r>
              <a:rPr lang="en-US" altLang="sk-SK" dirty="0"/>
              <a:t>V </a:t>
            </a:r>
            <a:r>
              <a:rPr lang="en-US" altLang="sk-SK" dirty="0" err="1"/>
              <a:t>súvislosti</a:t>
            </a:r>
            <a:r>
              <a:rPr lang="en-US" altLang="sk-SK" dirty="0"/>
              <a:t> s</a:t>
            </a:r>
            <a:r>
              <a:rPr lang="en-US" altLang="sk-SK" dirty="0">
                <a:solidFill>
                  <a:srgbClr val="FF0000"/>
                </a:solidFill>
              </a:rPr>
              <a:t> </a:t>
            </a:r>
            <a:r>
              <a:rPr lang="en-US" altLang="sk-SK" dirty="0" err="1"/>
              <a:t>pojmom</a:t>
            </a:r>
            <a:r>
              <a:rPr lang="en-US" altLang="sk-SK" dirty="0"/>
              <a:t> </a:t>
            </a:r>
            <a:r>
              <a:rPr lang="en-US" altLang="sk-SK" dirty="0" err="1"/>
              <a:t>bilingvizmus</a:t>
            </a:r>
            <a:r>
              <a:rPr lang="en-US" altLang="sk-SK" dirty="0"/>
              <a:t>, </a:t>
            </a:r>
            <a:r>
              <a:rPr lang="en-US" altLang="sk-SK" dirty="0" err="1"/>
              <a:t>dvojjazyčnosť</a:t>
            </a:r>
            <a:r>
              <a:rPr lang="en-US" altLang="sk-SK" dirty="0"/>
              <a:t>, </a:t>
            </a:r>
            <a:r>
              <a:rPr lang="en-US" altLang="sk-SK" dirty="0" err="1"/>
              <a:t>poznáme</a:t>
            </a:r>
            <a:r>
              <a:rPr lang="en-US" altLang="sk-SK" dirty="0"/>
              <a:t> </a:t>
            </a:r>
            <a:r>
              <a:rPr lang="en-US" altLang="sk-SK" dirty="0" err="1"/>
              <a:t>rozdielne</a:t>
            </a:r>
            <a:r>
              <a:rPr lang="en-US" altLang="sk-SK" dirty="0"/>
              <a:t> </a:t>
            </a:r>
            <a:r>
              <a:rPr lang="en-US" altLang="sk-SK" dirty="0" err="1"/>
              <a:t>definície</a:t>
            </a:r>
            <a:r>
              <a:rPr lang="en-US" altLang="sk-SK" dirty="0"/>
              <a:t>.</a:t>
            </a:r>
            <a:r>
              <a:rPr lang="sk-SK" altLang="sk-SK" dirty="0"/>
              <a:t> </a:t>
            </a:r>
          </a:p>
          <a:p>
            <a:pPr marL="93663" indent="-93663">
              <a:lnSpc>
                <a:spcPct val="160000"/>
              </a:lnSpc>
              <a:spcBef>
                <a:spcPts val="0"/>
              </a:spcBef>
              <a:buClr>
                <a:srgbClr val="FFFFFF"/>
              </a:buClr>
              <a:buSzPct val="45000"/>
              <a:buFont typeface="Wingdings" panose="05000000000000000000" pitchFamily="2" charset="2"/>
              <a:buChar char=""/>
              <a:defRPr/>
            </a:pPr>
            <a:r>
              <a:rPr lang="sk-SK" altLang="sk-SK" dirty="0"/>
              <a:t>„Bilingvisti sú tí, ktorí používajú dva alebo viac jazykov (alebo dialektov) vo svojom každodennom živote“.</a:t>
            </a:r>
          </a:p>
          <a:p>
            <a:pPr marL="93663" indent="-93663">
              <a:lnSpc>
                <a:spcPct val="160000"/>
              </a:lnSpc>
              <a:spcBef>
                <a:spcPts val="0"/>
              </a:spcBef>
              <a:buClr>
                <a:srgbClr val="FFFFFF"/>
              </a:buClr>
              <a:buSzPct val="45000"/>
              <a:buFont typeface="Wingdings" panose="05000000000000000000" pitchFamily="2" charset="2"/>
              <a:buChar char=""/>
              <a:defRPr/>
            </a:pPr>
            <a:r>
              <a:rPr lang="sk-SK" altLang="sk-SK" dirty="0"/>
              <a:t>Definície bilingvizmu podľa tohto kritéria zdôrazňujú postoj daného jedinca k obom jazykom, komunitám a ich kultúram. Mal by sa s nimi identifikovať a tiež obe jazykové komunity by ho mali považovať za rodeného hovoriaceho. </a:t>
            </a:r>
          </a:p>
          <a:p>
            <a:pPr marL="93663" indent="-93663">
              <a:lnSpc>
                <a:spcPct val="160000"/>
              </a:lnSpc>
              <a:spcBef>
                <a:spcPts val="0"/>
              </a:spcBef>
              <a:buClr>
                <a:srgbClr val="FFFFFF"/>
              </a:buClr>
              <a:buSzPct val="45000"/>
              <a:buFont typeface="Wingdings" panose="05000000000000000000" pitchFamily="2" charset="2"/>
              <a:buChar char=""/>
              <a:defRPr/>
            </a:pPr>
            <a:r>
              <a:rPr lang="en-US" altLang="sk-SK" dirty="0"/>
              <a:t>Pod </a:t>
            </a:r>
            <a:r>
              <a:rPr lang="en-US" altLang="sk-SK" dirty="0" err="1"/>
              <a:t>termínom</a:t>
            </a:r>
            <a:r>
              <a:rPr lang="en-US" altLang="sk-SK" dirty="0"/>
              <a:t> </a:t>
            </a:r>
            <a:r>
              <a:rPr lang="en-US" altLang="sk-SK" dirty="0" err="1"/>
              <a:t>bilingvizmus</a:t>
            </a:r>
            <a:r>
              <a:rPr lang="en-US" altLang="sk-SK" dirty="0"/>
              <a:t> </a:t>
            </a:r>
            <a:r>
              <a:rPr lang="en-US" altLang="sk-SK" dirty="0" err="1"/>
              <a:t>nájdeme</a:t>
            </a:r>
            <a:r>
              <a:rPr lang="en-US" altLang="sk-SK" dirty="0"/>
              <a:t> v </a:t>
            </a:r>
            <a:r>
              <a:rPr lang="en-US" altLang="sk-SK" i="1" dirty="0"/>
              <a:t>KSSJ </a:t>
            </a:r>
            <a:r>
              <a:rPr lang="en-US" altLang="sk-SK" dirty="0" err="1"/>
              <a:t>definíciu</a:t>
            </a:r>
            <a:r>
              <a:rPr lang="en-US" altLang="sk-SK" dirty="0"/>
              <a:t> </a:t>
            </a:r>
            <a:r>
              <a:rPr lang="en-US" altLang="sk-SK" dirty="0" err="1"/>
              <a:t>dvojjazyčnosť</a:t>
            </a:r>
            <a:r>
              <a:rPr lang="en-US" altLang="sk-SK" dirty="0"/>
              <a:t> a </a:t>
            </a:r>
            <a:r>
              <a:rPr lang="en-US" altLang="sk-SK" dirty="0" err="1"/>
              <a:t>aktívne</a:t>
            </a:r>
            <a:r>
              <a:rPr lang="en-US" altLang="sk-SK" dirty="0"/>
              <a:t> </a:t>
            </a:r>
            <a:r>
              <a:rPr lang="en-US" altLang="sk-SK" dirty="0" err="1"/>
              <a:t>používanie</a:t>
            </a:r>
            <a:r>
              <a:rPr lang="en-US" altLang="sk-SK" dirty="0"/>
              <a:t> </a:t>
            </a:r>
            <a:r>
              <a:rPr lang="en-US" altLang="sk-SK" dirty="0" err="1"/>
              <a:t>dvoch</a:t>
            </a:r>
            <a:r>
              <a:rPr lang="en-US" altLang="sk-SK" dirty="0"/>
              <a:t> </a:t>
            </a:r>
            <a:r>
              <a:rPr lang="en-US" altLang="sk-SK" dirty="0" err="1"/>
              <a:t>jazykov</a:t>
            </a:r>
            <a:r>
              <a:rPr lang="en-US" altLang="sk-SK" dirty="0"/>
              <a:t>.</a:t>
            </a:r>
          </a:p>
          <a:p>
            <a:pPr marL="93663" indent="-93663" algn="just">
              <a:lnSpc>
                <a:spcPct val="160000"/>
              </a:lnSpc>
              <a:spcBef>
                <a:spcPts val="0"/>
              </a:spcBef>
              <a:buClr>
                <a:srgbClr val="FFFFFF"/>
              </a:buClr>
              <a:buSzPct val="45000"/>
              <a:buFont typeface="Wingdings" panose="05000000000000000000" pitchFamily="2" charset="2"/>
              <a:buChar char=""/>
              <a:defRPr/>
            </a:pPr>
            <a:r>
              <a:rPr lang="en-US" altLang="sk-SK" dirty="0" err="1"/>
              <a:t>Bilingvizmus</a:t>
            </a:r>
            <a:r>
              <a:rPr lang="en-US" altLang="sk-SK" dirty="0"/>
              <a:t> </a:t>
            </a:r>
            <a:r>
              <a:rPr lang="en-US" altLang="sk-SK" dirty="0" err="1"/>
              <a:t>teda</a:t>
            </a:r>
            <a:r>
              <a:rPr lang="en-US" altLang="sk-SK" dirty="0"/>
              <a:t> </a:t>
            </a:r>
            <a:r>
              <a:rPr lang="en-US" altLang="sk-SK" dirty="0" err="1"/>
              <a:t>môžeme</a:t>
            </a:r>
            <a:r>
              <a:rPr lang="en-US" altLang="sk-SK" dirty="0"/>
              <a:t> </a:t>
            </a:r>
            <a:r>
              <a:rPr lang="en-US" altLang="sk-SK" dirty="0" err="1"/>
              <a:t>považovať</a:t>
            </a:r>
            <a:r>
              <a:rPr lang="en-US" altLang="sk-SK" dirty="0"/>
              <a:t> </a:t>
            </a:r>
            <a:r>
              <a:rPr lang="en-US" altLang="sk-SK" dirty="0" err="1"/>
              <a:t>aj</a:t>
            </a:r>
            <a:r>
              <a:rPr lang="en-US" altLang="sk-SK" dirty="0"/>
              <a:t> </a:t>
            </a:r>
            <a:r>
              <a:rPr lang="en-US" altLang="sk-SK" dirty="0" err="1"/>
              <a:t>za</a:t>
            </a:r>
            <a:r>
              <a:rPr lang="en-US" altLang="sk-SK" dirty="0"/>
              <a:t> </a:t>
            </a:r>
            <a:r>
              <a:rPr lang="en-US" altLang="sk-SK" dirty="0" err="1"/>
              <a:t>schopnosť</a:t>
            </a:r>
            <a:r>
              <a:rPr lang="en-US" altLang="sk-SK" dirty="0"/>
              <a:t> </a:t>
            </a:r>
            <a:r>
              <a:rPr lang="en-US" altLang="sk-SK" dirty="0" err="1"/>
              <a:t>systematického</a:t>
            </a:r>
            <a:r>
              <a:rPr lang="en-US" altLang="sk-SK" dirty="0"/>
              <a:t> </a:t>
            </a:r>
            <a:r>
              <a:rPr lang="en-US" altLang="sk-SK" dirty="0" err="1"/>
              <a:t>používania</a:t>
            </a:r>
            <a:r>
              <a:rPr lang="en-US" altLang="sk-SK" dirty="0"/>
              <a:t> </a:t>
            </a:r>
            <a:r>
              <a:rPr lang="en-US" altLang="sk-SK" dirty="0" err="1"/>
              <a:t>dvoch</a:t>
            </a:r>
            <a:r>
              <a:rPr lang="en-US" altLang="sk-SK" dirty="0"/>
              <a:t> </a:t>
            </a:r>
            <a:r>
              <a:rPr lang="en-US" altLang="sk-SK" dirty="0" err="1"/>
              <a:t>jazykov</a:t>
            </a:r>
            <a:r>
              <a:rPr lang="en-US" altLang="sk-SK" dirty="0"/>
              <a:t> v </a:t>
            </a:r>
            <a:r>
              <a:rPr lang="en-US" altLang="sk-SK" dirty="0" err="1"/>
              <a:t>každodennej</a:t>
            </a:r>
            <a:r>
              <a:rPr lang="en-US" altLang="sk-SK" dirty="0"/>
              <a:t>, </a:t>
            </a:r>
            <a:r>
              <a:rPr lang="en-US" altLang="sk-SK" dirty="0" err="1"/>
              <a:t>bežnej</a:t>
            </a:r>
            <a:r>
              <a:rPr lang="en-US" altLang="sk-SK" dirty="0"/>
              <a:t> </a:t>
            </a:r>
            <a:r>
              <a:rPr lang="en-US" altLang="sk-SK" dirty="0" err="1"/>
              <a:t>komunikácii</a:t>
            </a:r>
            <a:r>
              <a:rPr lang="en-US" altLang="sk-SK" dirty="0"/>
              <a:t> </a:t>
            </a:r>
            <a:r>
              <a:rPr lang="en-US" altLang="sk-SK" dirty="0" err="1"/>
              <a:t>na</a:t>
            </a:r>
            <a:r>
              <a:rPr lang="en-US" altLang="sk-SK" dirty="0"/>
              <a:t> </a:t>
            </a:r>
            <a:r>
              <a:rPr lang="en-US" altLang="sk-SK" dirty="0" err="1"/>
              <a:t>území</a:t>
            </a:r>
            <a:r>
              <a:rPr lang="en-US" altLang="sk-SK" dirty="0"/>
              <a:t>, v </a:t>
            </a:r>
            <a:r>
              <a:rPr lang="en-US" altLang="sk-SK" dirty="0" err="1"/>
              <a:t>ktorom</a:t>
            </a:r>
            <a:r>
              <a:rPr lang="en-US" altLang="sk-SK" dirty="0"/>
              <a:t> </a:t>
            </a:r>
            <a:r>
              <a:rPr lang="en-US" altLang="sk-SK" dirty="0" err="1"/>
              <a:t>žijú</a:t>
            </a:r>
            <a:r>
              <a:rPr lang="en-US" altLang="sk-SK" dirty="0"/>
              <a:t> </a:t>
            </a:r>
            <a:r>
              <a:rPr lang="en-US" altLang="sk-SK" dirty="0" err="1"/>
              <a:t>jedinci</a:t>
            </a:r>
            <a:r>
              <a:rPr lang="en-US" altLang="sk-SK" dirty="0"/>
              <a:t> </a:t>
            </a:r>
            <a:r>
              <a:rPr lang="en-US" altLang="sk-SK" dirty="0" err="1"/>
              <a:t>rozli</a:t>
            </a:r>
            <a:r>
              <a:rPr lang="hu-HU" altLang="sk-SK" dirty="0"/>
              <a:t>č</a:t>
            </a:r>
            <a:r>
              <a:rPr lang="en-US" altLang="sk-SK" dirty="0" err="1"/>
              <a:t>ných</a:t>
            </a:r>
            <a:r>
              <a:rPr lang="en-US" altLang="sk-SK" dirty="0"/>
              <a:t> </a:t>
            </a:r>
            <a:r>
              <a:rPr lang="en-US" altLang="sk-SK" dirty="0" err="1"/>
              <a:t>národností</a:t>
            </a:r>
            <a:r>
              <a:rPr lang="sk-SK" altLang="sk-SK" dirty="0"/>
              <a:t>.</a:t>
            </a:r>
            <a:endParaRPr lang="en-US" altLang="sk-SK" dirty="0"/>
          </a:p>
        </p:txBody>
      </p:sp>
    </p:spTree>
    <p:extLst>
      <p:ext uri="{BB962C8B-B14F-4D97-AF65-F5344CB8AC3E}">
        <p14:creationId xmlns:p14="http://schemas.microsoft.com/office/powerpoint/2010/main" val="1587858417"/>
      </p:ext>
    </p:extLst>
  </p:cSld>
  <p:clrMapOvr>
    <a:masterClrMapping/>
  </p:clrMapOvr>
  <p:transition spd="med">
    <p:split dir="in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Bilingvizmus môžeme definovať ako kompetenciu alternatívne používať dva jazyky v závislosti od konkrétnej situácie, v ktorej komunikácia prebieha.…"/>
          <p:cNvSpPr txBox="1">
            <a:spLocks noGrp="1"/>
          </p:cNvSpPr>
          <p:nvPr>
            <p:ph type="body" idx="1"/>
          </p:nvPr>
        </p:nvSpPr>
        <p:spPr>
          <a:xfrm>
            <a:off x="838200" y="643467"/>
            <a:ext cx="10515600" cy="5533496"/>
          </a:xfrm>
        </p:spPr>
        <p:txBody>
          <a:bodyPr rtlCol="0">
            <a:normAutofit fontScale="92500"/>
          </a:bodyPr>
          <a:lstStyle/>
          <a:p>
            <a:pPr marL="299996" indent="-299996" defTabSz="394281">
              <a:lnSpc>
                <a:spcPct val="150000"/>
              </a:lnSpc>
              <a:spcBef>
                <a:spcPts val="0"/>
              </a:spcBef>
              <a:defRPr sz="3072"/>
            </a:pPr>
            <a:r>
              <a:rPr sz="2400" dirty="0" err="1"/>
              <a:t>Bilingvizmus</a:t>
            </a:r>
            <a:r>
              <a:rPr sz="2400" dirty="0"/>
              <a:t> </a:t>
            </a:r>
            <a:r>
              <a:rPr sz="2400" dirty="0" err="1"/>
              <a:t>môžeme</a:t>
            </a:r>
            <a:r>
              <a:rPr sz="2400" dirty="0"/>
              <a:t> </a:t>
            </a:r>
            <a:r>
              <a:rPr sz="2400" dirty="0" err="1"/>
              <a:t>definovať</a:t>
            </a:r>
            <a:r>
              <a:rPr sz="2400" dirty="0"/>
              <a:t> </a:t>
            </a:r>
            <a:r>
              <a:rPr sz="2400" dirty="0" err="1"/>
              <a:t>ako</a:t>
            </a:r>
            <a:r>
              <a:rPr sz="2400" dirty="0"/>
              <a:t> </a:t>
            </a:r>
            <a:r>
              <a:rPr sz="2400" dirty="0" err="1"/>
              <a:t>kompetenciu</a:t>
            </a:r>
            <a:r>
              <a:rPr sz="2400" dirty="0"/>
              <a:t> </a:t>
            </a:r>
            <a:r>
              <a:rPr sz="2400" dirty="0" err="1"/>
              <a:t>alternatívne</a:t>
            </a:r>
            <a:r>
              <a:rPr sz="2400" dirty="0"/>
              <a:t> </a:t>
            </a:r>
            <a:r>
              <a:rPr sz="2400" dirty="0" err="1"/>
              <a:t>používať</a:t>
            </a:r>
            <a:r>
              <a:rPr sz="2400" dirty="0"/>
              <a:t> </a:t>
            </a:r>
            <a:r>
              <a:rPr sz="2400" dirty="0" err="1"/>
              <a:t>dva</a:t>
            </a:r>
            <a:r>
              <a:rPr sz="2400" dirty="0"/>
              <a:t> </a:t>
            </a:r>
            <a:r>
              <a:rPr sz="2400" dirty="0" err="1"/>
              <a:t>jazyky</a:t>
            </a:r>
            <a:r>
              <a:rPr sz="2400" dirty="0"/>
              <a:t> v </a:t>
            </a:r>
            <a:r>
              <a:rPr sz="2400" dirty="0" err="1"/>
              <a:t>závislosti</a:t>
            </a:r>
            <a:r>
              <a:rPr sz="2400" dirty="0"/>
              <a:t> od </a:t>
            </a:r>
            <a:r>
              <a:rPr sz="2400" dirty="0" err="1"/>
              <a:t>konkrétnej</a:t>
            </a:r>
            <a:r>
              <a:rPr sz="2400" dirty="0"/>
              <a:t> </a:t>
            </a:r>
            <a:r>
              <a:rPr sz="2400" dirty="0" err="1"/>
              <a:t>situácie</a:t>
            </a:r>
            <a:r>
              <a:rPr sz="2400" dirty="0"/>
              <a:t>, v </a:t>
            </a:r>
            <a:r>
              <a:rPr sz="2400" dirty="0" err="1"/>
              <a:t>ktorej</a:t>
            </a:r>
            <a:r>
              <a:rPr sz="2400" dirty="0"/>
              <a:t> </a:t>
            </a:r>
            <a:r>
              <a:rPr sz="2400" dirty="0" err="1"/>
              <a:t>komunikácia</a:t>
            </a:r>
            <a:r>
              <a:rPr sz="2400" dirty="0"/>
              <a:t> </a:t>
            </a:r>
            <a:r>
              <a:rPr sz="2400" dirty="0" err="1"/>
              <a:t>prebieha</a:t>
            </a:r>
            <a:r>
              <a:rPr sz="2400" dirty="0"/>
              <a:t>.</a:t>
            </a:r>
          </a:p>
          <a:p>
            <a:pPr marL="299996" indent="-299996" defTabSz="394281">
              <a:lnSpc>
                <a:spcPct val="150000"/>
              </a:lnSpc>
              <a:spcBef>
                <a:spcPts val="0"/>
              </a:spcBef>
              <a:defRPr sz="3072"/>
            </a:pPr>
            <a:r>
              <a:rPr sz="2400" dirty="0"/>
              <a:t> </a:t>
            </a:r>
            <a:r>
              <a:rPr sz="2400" dirty="0" err="1"/>
              <a:t>Termín</a:t>
            </a:r>
            <a:r>
              <a:rPr sz="2400" dirty="0"/>
              <a:t> </a:t>
            </a:r>
            <a:r>
              <a:rPr sz="2400" dirty="0" err="1"/>
              <a:t>bilingvizmus</a:t>
            </a:r>
            <a:r>
              <a:rPr sz="2400" dirty="0"/>
              <a:t> a s </a:t>
            </a:r>
            <a:r>
              <a:rPr sz="2400" dirty="0" err="1"/>
              <a:t>ním</a:t>
            </a:r>
            <a:r>
              <a:rPr sz="2400" dirty="0"/>
              <a:t> </a:t>
            </a:r>
            <a:r>
              <a:rPr sz="2400" dirty="0" err="1"/>
              <a:t>súvisiace</a:t>
            </a:r>
            <a:r>
              <a:rPr sz="2400" dirty="0"/>
              <a:t> </a:t>
            </a:r>
            <a:r>
              <a:rPr sz="2400" dirty="0" err="1"/>
              <a:t>termíny</a:t>
            </a:r>
            <a:r>
              <a:rPr sz="2400" dirty="0"/>
              <a:t> „</a:t>
            </a:r>
            <a:r>
              <a:rPr sz="2400" dirty="0" err="1"/>
              <a:t>jednojazyčnosť</a:t>
            </a:r>
            <a:r>
              <a:rPr sz="2400" dirty="0"/>
              <a:t>“ a „</a:t>
            </a:r>
            <a:r>
              <a:rPr sz="2400" dirty="0" err="1"/>
              <a:t>mnohojazyčnosť</a:t>
            </a:r>
            <a:r>
              <a:rPr sz="2400" dirty="0"/>
              <a:t>“ </a:t>
            </a:r>
            <a:r>
              <a:rPr sz="2400" dirty="0" err="1"/>
              <a:t>sa</a:t>
            </a:r>
            <a:r>
              <a:rPr sz="2400" dirty="0"/>
              <a:t> </a:t>
            </a:r>
            <a:r>
              <a:rPr sz="2400" dirty="0" err="1"/>
              <a:t>niekedy</a:t>
            </a:r>
            <a:r>
              <a:rPr sz="2400" dirty="0"/>
              <a:t> </a:t>
            </a:r>
            <a:r>
              <a:rPr sz="2400" dirty="0" err="1"/>
              <a:t>viažu</a:t>
            </a:r>
            <a:r>
              <a:rPr sz="2400" dirty="0"/>
              <a:t> </a:t>
            </a:r>
            <a:r>
              <a:rPr sz="2400" dirty="0" err="1"/>
              <a:t>na</a:t>
            </a:r>
            <a:r>
              <a:rPr sz="2400" dirty="0"/>
              <a:t> </a:t>
            </a:r>
            <a:r>
              <a:rPr sz="2400" dirty="0" err="1"/>
              <a:t>spoločnosť</a:t>
            </a:r>
            <a:r>
              <a:rPr sz="2400" dirty="0"/>
              <a:t> </a:t>
            </a:r>
            <a:r>
              <a:rPr sz="2400" dirty="0" err="1"/>
              <a:t>ako</a:t>
            </a:r>
            <a:r>
              <a:rPr sz="2400" dirty="0"/>
              <a:t> </a:t>
            </a:r>
            <a:r>
              <a:rPr sz="2400" dirty="0" err="1"/>
              <a:t>celok</a:t>
            </a:r>
            <a:r>
              <a:rPr sz="2400" dirty="0"/>
              <a:t> a </a:t>
            </a:r>
            <a:r>
              <a:rPr sz="2400" dirty="0" err="1"/>
              <a:t>inokedy</a:t>
            </a:r>
            <a:r>
              <a:rPr sz="2400" dirty="0"/>
              <a:t> </a:t>
            </a:r>
            <a:r>
              <a:rPr sz="2400" dirty="0" err="1"/>
              <a:t>na</a:t>
            </a:r>
            <a:r>
              <a:rPr sz="2400" dirty="0"/>
              <a:t> </a:t>
            </a:r>
            <a:r>
              <a:rPr sz="2400" dirty="0" err="1"/>
              <a:t>jednotlivca</a:t>
            </a:r>
            <a:r>
              <a:rPr sz="2400" dirty="0"/>
              <a:t>, </a:t>
            </a:r>
            <a:r>
              <a:rPr sz="2400" dirty="0" err="1"/>
              <a:t>ktorý</a:t>
            </a:r>
            <a:r>
              <a:rPr sz="2400" dirty="0"/>
              <a:t> </a:t>
            </a:r>
            <a:r>
              <a:rPr sz="2400" dirty="0" err="1"/>
              <a:t>ovláda</a:t>
            </a:r>
            <a:r>
              <a:rPr sz="2400" dirty="0"/>
              <a:t> </a:t>
            </a:r>
            <a:r>
              <a:rPr sz="2400" dirty="0" err="1"/>
              <a:t>jeden</a:t>
            </a:r>
            <a:r>
              <a:rPr sz="2400" dirty="0"/>
              <a:t>, </a:t>
            </a:r>
            <a:r>
              <a:rPr sz="2400" dirty="0" err="1"/>
              <a:t>dva</a:t>
            </a:r>
            <a:r>
              <a:rPr sz="2400" dirty="0"/>
              <a:t> </a:t>
            </a:r>
            <a:r>
              <a:rPr sz="2400" dirty="0" err="1"/>
              <a:t>alebo</a:t>
            </a:r>
            <a:r>
              <a:rPr sz="2400" dirty="0"/>
              <a:t> </a:t>
            </a:r>
            <a:r>
              <a:rPr sz="2400" dirty="0" err="1"/>
              <a:t>viac</a:t>
            </a:r>
            <a:r>
              <a:rPr sz="2400" dirty="0"/>
              <a:t> </a:t>
            </a:r>
            <a:r>
              <a:rPr sz="2400" dirty="0" err="1"/>
              <a:t>jazykov</a:t>
            </a:r>
            <a:r>
              <a:rPr sz="2400" dirty="0"/>
              <a:t>. </a:t>
            </a:r>
          </a:p>
          <a:p>
            <a:pPr marL="299996" indent="-299996" defTabSz="394281">
              <a:lnSpc>
                <a:spcPct val="150000"/>
              </a:lnSpc>
              <a:spcBef>
                <a:spcPts val="0"/>
              </a:spcBef>
              <a:defRPr sz="3072"/>
            </a:pPr>
            <a:r>
              <a:rPr sz="2400" dirty="0"/>
              <a:t>A. D. </a:t>
            </a:r>
            <a:r>
              <a:rPr sz="2400" dirty="0" err="1"/>
              <a:t>Švejcer</a:t>
            </a:r>
            <a:r>
              <a:rPr sz="2400" dirty="0"/>
              <a:t> a L. B. </a:t>
            </a:r>
            <a:r>
              <a:rPr sz="2400" dirty="0" err="1"/>
              <a:t>Nikolskij</a:t>
            </a:r>
            <a:r>
              <a:rPr sz="2400" dirty="0"/>
              <a:t> (1983, s. 135) </a:t>
            </a:r>
            <a:r>
              <a:rPr sz="2400" dirty="0" err="1"/>
              <a:t>sa</a:t>
            </a:r>
            <a:r>
              <a:rPr sz="2400" dirty="0"/>
              <a:t> </a:t>
            </a:r>
            <a:r>
              <a:rPr sz="2400" dirty="0" err="1"/>
              <a:t>odvolávajú</a:t>
            </a:r>
            <a:r>
              <a:rPr sz="2400" dirty="0"/>
              <a:t> </a:t>
            </a:r>
            <a:r>
              <a:rPr sz="2400" dirty="0" err="1"/>
              <a:t>na</a:t>
            </a:r>
            <a:r>
              <a:rPr sz="2400" dirty="0"/>
              <a:t> H. </a:t>
            </a:r>
            <a:r>
              <a:rPr sz="2400" dirty="0" err="1"/>
              <a:t>Klossa</a:t>
            </a:r>
            <a:r>
              <a:rPr sz="2400" dirty="0"/>
              <a:t>, </a:t>
            </a:r>
            <a:r>
              <a:rPr sz="2400" dirty="0" err="1"/>
              <a:t>keď</a:t>
            </a:r>
            <a:r>
              <a:rPr sz="2400" dirty="0"/>
              <a:t> </a:t>
            </a:r>
            <a:r>
              <a:rPr sz="2400" dirty="0" err="1"/>
              <a:t>tvrdia</a:t>
            </a:r>
            <a:r>
              <a:rPr sz="2400" dirty="0"/>
              <a:t>, </a:t>
            </a:r>
            <a:r>
              <a:rPr sz="2400" dirty="0" err="1"/>
              <a:t>že</a:t>
            </a:r>
            <a:r>
              <a:rPr sz="2400" dirty="0"/>
              <a:t> by </a:t>
            </a:r>
            <a:r>
              <a:rPr sz="2400" dirty="0" err="1"/>
              <a:t>sa</a:t>
            </a:r>
            <a:r>
              <a:rPr sz="2400" dirty="0"/>
              <a:t> mala </a:t>
            </a:r>
            <a:r>
              <a:rPr sz="2400" dirty="0" err="1"/>
              <a:t>rozlišovať</a:t>
            </a:r>
            <a:r>
              <a:rPr sz="2400" dirty="0"/>
              <a:t> </a:t>
            </a:r>
            <a:r>
              <a:rPr sz="2400" dirty="0" err="1"/>
              <a:t>spoločenská</a:t>
            </a:r>
            <a:r>
              <a:rPr sz="2400" dirty="0"/>
              <a:t> </a:t>
            </a:r>
            <a:r>
              <a:rPr sz="2400" dirty="0" err="1"/>
              <a:t>jedno</a:t>
            </a:r>
            <a:r>
              <a:rPr sz="2400" dirty="0"/>
              <a:t>/</a:t>
            </a:r>
            <a:r>
              <a:rPr sz="2400" dirty="0" err="1"/>
              <a:t>viacjazyčnosť</a:t>
            </a:r>
            <a:r>
              <a:rPr sz="2400" dirty="0"/>
              <a:t> </a:t>
            </a:r>
            <a:r>
              <a:rPr sz="2400" dirty="0" err="1"/>
              <a:t>na</a:t>
            </a:r>
            <a:r>
              <a:rPr sz="2400" dirty="0"/>
              <a:t> </a:t>
            </a:r>
            <a:r>
              <a:rPr sz="2400" dirty="0" err="1"/>
              <a:t>jednej</a:t>
            </a:r>
            <a:r>
              <a:rPr sz="2400" dirty="0"/>
              <a:t> </a:t>
            </a:r>
            <a:r>
              <a:rPr sz="2400" dirty="0" err="1"/>
              <a:t>strane</a:t>
            </a:r>
            <a:r>
              <a:rPr sz="2400" dirty="0"/>
              <a:t> a </a:t>
            </a:r>
            <a:r>
              <a:rPr sz="2400" dirty="0" err="1"/>
              <a:t>individuálna</a:t>
            </a:r>
            <a:r>
              <a:rPr sz="2400" dirty="0"/>
              <a:t> </a:t>
            </a:r>
            <a:r>
              <a:rPr sz="2400" dirty="0" err="1"/>
              <a:t>jedno</a:t>
            </a:r>
            <a:r>
              <a:rPr sz="2400" dirty="0"/>
              <a:t>/</a:t>
            </a:r>
            <a:r>
              <a:rPr sz="2400" dirty="0" err="1"/>
              <a:t>viacjazyčnosť</a:t>
            </a:r>
            <a:r>
              <a:rPr sz="2400" dirty="0"/>
              <a:t> </a:t>
            </a:r>
            <a:r>
              <a:rPr sz="2400" dirty="0" err="1"/>
              <a:t>na</a:t>
            </a:r>
            <a:r>
              <a:rPr sz="2400" dirty="0"/>
              <a:t> </a:t>
            </a:r>
            <a:r>
              <a:rPr sz="2400" dirty="0" err="1"/>
              <a:t>strane</a:t>
            </a:r>
            <a:r>
              <a:rPr sz="2400" dirty="0"/>
              <a:t> </a:t>
            </a:r>
            <a:r>
              <a:rPr sz="2400" dirty="0" err="1"/>
              <a:t>druhej</a:t>
            </a:r>
            <a:r>
              <a:rPr sz="2400" dirty="0" smtClean="0"/>
              <a:t>.</a:t>
            </a:r>
            <a:endParaRPr lang="sk-SK" sz="2400" dirty="0" smtClean="0"/>
          </a:p>
          <a:p>
            <a:pPr marL="299996" indent="-299996" defTabSz="394281">
              <a:lnSpc>
                <a:spcPct val="150000"/>
              </a:lnSpc>
              <a:spcBef>
                <a:spcPts val="0"/>
              </a:spcBef>
              <a:defRPr sz="3072"/>
            </a:pPr>
            <a:r>
              <a:rPr lang="sk-SK" sz="2400" dirty="0"/>
              <a:t>Národná jednojazyčnosť nie je prekážkou individuálnej viacjazyčnosti. Pretože aj keď je väčšia časť obyvateľstva jednojazyčná, v krajine môžu žiť jedinci, ktorí sú viacjazyční. </a:t>
            </a:r>
          </a:p>
        </p:txBody>
      </p:sp>
    </p:spTree>
    <p:extLst>
      <p:ext uri="{BB962C8B-B14F-4D97-AF65-F5344CB8AC3E}">
        <p14:creationId xmlns:p14="http://schemas.microsoft.com/office/powerpoint/2010/main" val="2507083462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národná jednojazyčnosť nie je prekážkou individuálnej viacjazyčnosti. Pretože aj keď je väčšia časť obyvateľstva jednojazyčná, v krajine môžu žiť jedinci, ktorí sú viacjazyční.…"/>
          <p:cNvSpPr txBox="1">
            <a:spLocks noGrp="1"/>
          </p:cNvSpPr>
          <p:nvPr>
            <p:ph type="body" idx="1"/>
          </p:nvPr>
        </p:nvSpPr>
        <p:spPr>
          <a:xfrm>
            <a:off x="893647" y="894093"/>
            <a:ext cx="10404707" cy="5071402"/>
          </a:xfrm>
        </p:spPr>
        <p:txBody>
          <a:bodyPr rtlCol="0">
            <a:normAutofit/>
          </a:bodyPr>
          <a:lstStyle/>
          <a:p>
            <a:pPr marL="296872" indent="-296872" defTabSz="390174">
              <a:lnSpc>
                <a:spcPct val="160000"/>
              </a:lnSpc>
              <a:spcBef>
                <a:spcPts val="0"/>
              </a:spcBef>
              <a:defRPr sz="3040"/>
            </a:pPr>
            <a:r>
              <a:rPr sz="2200" dirty="0" err="1" smtClean="0"/>
              <a:t>Platí</a:t>
            </a:r>
            <a:r>
              <a:rPr sz="2200" dirty="0" smtClean="0"/>
              <a:t> </a:t>
            </a:r>
            <a:r>
              <a:rPr sz="2200" dirty="0"/>
              <a:t>to </a:t>
            </a:r>
            <a:r>
              <a:rPr sz="2200" dirty="0" err="1"/>
              <a:t>však</a:t>
            </a:r>
            <a:r>
              <a:rPr sz="2200" dirty="0"/>
              <a:t> </a:t>
            </a:r>
            <a:r>
              <a:rPr sz="2200" dirty="0" err="1"/>
              <a:t>aj</a:t>
            </a:r>
            <a:r>
              <a:rPr sz="2200" dirty="0"/>
              <a:t> </a:t>
            </a:r>
            <a:r>
              <a:rPr sz="2200" dirty="0" err="1"/>
              <a:t>opačne</a:t>
            </a:r>
            <a:r>
              <a:rPr sz="2200" dirty="0"/>
              <a:t> </a:t>
            </a:r>
            <a:r>
              <a:rPr lang="sk-SK" sz="2200" dirty="0"/>
              <a:t>–</a:t>
            </a:r>
            <a:r>
              <a:rPr sz="2200" dirty="0"/>
              <a:t> </a:t>
            </a:r>
            <a:r>
              <a:rPr sz="2200" dirty="0" err="1"/>
              <a:t>štátna</a:t>
            </a:r>
            <a:r>
              <a:rPr sz="2200" dirty="0"/>
              <a:t> </a:t>
            </a:r>
            <a:r>
              <a:rPr sz="2200" dirty="0" err="1"/>
              <a:t>viacjazyčnosť</a:t>
            </a:r>
            <a:r>
              <a:rPr sz="2200" dirty="0"/>
              <a:t> </a:t>
            </a:r>
            <a:r>
              <a:rPr sz="2200" dirty="0" err="1"/>
              <a:t>neznamená</a:t>
            </a:r>
            <a:r>
              <a:rPr sz="2200" dirty="0"/>
              <a:t> </a:t>
            </a:r>
            <a:r>
              <a:rPr sz="2200" dirty="0" err="1"/>
              <a:t>automaticky</a:t>
            </a:r>
            <a:r>
              <a:rPr sz="2200" dirty="0"/>
              <a:t> </a:t>
            </a:r>
            <a:r>
              <a:rPr sz="2200" dirty="0" err="1"/>
              <a:t>viacjazyčnosť</a:t>
            </a:r>
            <a:r>
              <a:rPr sz="2200" dirty="0"/>
              <a:t> </a:t>
            </a:r>
            <a:r>
              <a:rPr sz="2200" dirty="0" err="1"/>
              <a:t>všetkých</a:t>
            </a:r>
            <a:r>
              <a:rPr sz="2200" dirty="0"/>
              <a:t> </a:t>
            </a:r>
            <a:r>
              <a:rPr sz="2200" dirty="0" err="1"/>
              <a:t>obyvateľov</a:t>
            </a:r>
            <a:r>
              <a:rPr sz="2200" dirty="0"/>
              <a:t> (</a:t>
            </a:r>
            <a:r>
              <a:rPr lang="hu-HU" sz="2200" dirty="0" err="1"/>
              <a:t>napr</a:t>
            </a:r>
            <a:r>
              <a:rPr sz="2200" dirty="0"/>
              <a:t>. </a:t>
            </a:r>
            <a:r>
              <a:rPr sz="2200" dirty="0" err="1"/>
              <a:t>Švajčiarsko</a:t>
            </a:r>
            <a:r>
              <a:rPr sz="2200" dirty="0"/>
              <a:t>). </a:t>
            </a:r>
          </a:p>
          <a:p>
            <a:pPr marL="296872" indent="-296872" defTabSz="390174">
              <a:lnSpc>
                <a:spcPct val="160000"/>
              </a:lnSpc>
              <a:spcBef>
                <a:spcPts val="0"/>
              </a:spcBef>
              <a:defRPr sz="3040"/>
            </a:pPr>
            <a:r>
              <a:rPr lang="sk-SK" sz="2200" dirty="0"/>
              <a:t>A</a:t>
            </a:r>
            <a:r>
              <a:rPr sz="2200" dirty="0"/>
              <a:t>k v </a:t>
            </a:r>
            <a:r>
              <a:rPr sz="2200" dirty="0" err="1"/>
              <a:t>štáte</a:t>
            </a:r>
            <a:r>
              <a:rPr sz="2200" dirty="0"/>
              <a:t> </a:t>
            </a:r>
            <a:r>
              <a:rPr sz="2200" dirty="0" err="1"/>
              <a:t>existuje</a:t>
            </a:r>
            <a:r>
              <a:rPr sz="2200" dirty="0"/>
              <a:t> </a:t>
            </a:r>
            <a:r>
              <a:rPr sz="2200" dirty="0" err="1"/>
              <a:t>viac</a:t>
            </a:r>
            <a:r>
              <a:rPr sz="2200" dirty="0"/>
              <a:t> </a:t>
            </a:r>
            <a:r>
              <a:rPr sz="2200" dirty="0" err="1"/>
              <a:t>jazykov</a:t>
            </a:r>
            <a:r>
              <a:rPr sz="2200" dirty="0"/>
              <a:t>, ale </a:t>
            </a:r>
            <a:r>
              <a:rPr sz="2200" dirty="0" err="1"/>
              <a:t>nie</a:t>
            </a:r>
            <a:r>
              <a:rPr sz="2200" dirty="0"/>
              <a:t> </a:t>
            </a:r>
            <a:r>
              <a:rPr sz="2200" dirty="0" err="1"/>
              <a:t>individuálny</a:t>
            </a:r>
            <a:r>
              <a:rPr sz="2200" dirty="0"/>
              <a:t> </a:t>
            </a:r>
            <a:r>
              <a:rPr sz="2200" dirty="0" err="1"/>
              <a:t>bilingvizmus</a:t>
            </a:r>
            <a:r>
              <a:rPr sz="2200" dirty="0"/>
              <a:t>, </a:t>
            </a:r>
            <a:r>
              <a:rPr sz="2200" dirty="0" err="1"/>
              <a:t>znamená</a:t>
            </a:r>
            <a:r>
              <a:rPr sz="2200" dirty="0"/>
              <a:t> to, </a:t>
            </a:r>
            <a:r>
              <a:rPr sz="2200" dirty="0" err="1"/>
              <a:t>že</a:t>
            </a:r>
            <a:r>
              <a:rPr sz="2200" dirty="0"/>
              <a:t> </a:t>
            </a:r>
            <a:r>
              <a:rPr sz="2200" dirty="0" err="1"/>
              <a:t>obyvateľstvo</a:t>
            </a:r>
            <a:r>
              <a:rPr sz="2200" dirty="0"/>
              <a:t> </a:t>
            </a:r>
            <a:r>
              <a:rPr sz="2200" dirty="0" err="1"/>
              <a:t>tohto</a:t>
            </a:r>
            <a:r>
              <a:rPr sz="2200" dirty="0"/>
              <a:t> </a:t>
            </a:r>
            <a:r>
              <a:rPr sz="2200" dirty="0" err="1"/>
              <a:t>štátu</a:t>
            </a:r>
            <a:r>
              <a:rPr sz="2200" dirty="0"/>
              <a:t> </a:t>
            </a:r>
            <a:r>
              <a:rPr sz="2200" dirty="0" err="1"/>
              <a:t>sa</a:t>
            </a:r>
            <a:r>
              <a:rPr sz="2200" dirty="0"/>
              <a:t> </a:t>
            </a:r>
            <a:r>
              <a:rPr sz="2200" dirty="0" err="1"/>
              <a:t>delí</a:t>
            </a:r>
            <a:r>
              <a:rPr sz="2200" dirty="0"/>
              <a:t> </a:t>
            </a:r>
            <a:r>
              <a:rPr sz="2200" dirty="0" err="1"/>
              <a:t>na</a:t>
            </a:r>
            <a:r>
              <a:rPr sz="2200" dirty="0"/>
              <a:t> </a:t>
            </a:r>
            <a:r>
              <a:rPr sz="2200" dirty="0" err="1"/>
              <a:t>viac</a:t>
            </a:r>
            <a:r>
              <a:rPr sz="2200" dirty="0"/>
              <a:t> </a:t>
            </a:r>
            <a:r>
              <a:rPr sz="2200" dirty="0" err="1"/>
              <a:t>jednojazykových</a:t>
            </a:r>
            <a:r>
              <a:rPr sz="2200" dirty="0"/>
              <a:t> </a:t>
            </a:r>
            <a:r>
              <a:rPr sz="2200" dirty="0" err="1"/>
              <a:t>kolektívov</a:t>
            </a:r>
            <a:r>
              <a:rPr sz="2200" dirty="0"/>
              <a:t> a </a:t>
            </a:r>
            <a:r>
              <a:rPr sz="2200" dirty="0" err="1"/>
              <a:t>každý</a:t>
            </a:r>
            <a:r>
              <a:rPr sz="2200" dirty="0"/>
              <a:t> z </a:t>
            </a:r>
            <a:r>
              <a:rPr sz="2200" dirty="0" err="1"/>
              <a:t>nich</a:t>
            </a:r>
            <a:r>
              <a:rPr sz="2200" dirty="0"/>
              <a:t> </a:t>
            </a:r>
            <a:r>
              <a:rPr sz="2200" dirty="0" err="1"/>
              <a:t>má</a:t>
            </a:r>
            <a:r>
              <a:rPr sz="2200" dirty="0"/>
              <a:t> </a:t>
            </a:r>
            <a:r>
              <a:rPr sz="2200" dirty="0" err="1"/>
              <a:t>svoj</a:t>
            </a:r>
            <a:r>
              <a:rPr sz="2200" dirty="0"/>
              <a:t> </a:t>
            </a:r>
            <a:r>
              <a:rPr sz="2200" dirty="0" err="1"/>
              <a:t>vlastný</a:t>
            </a:r>
            <a:r>
              <a:rPr sz="2200" dirty="0"/>
              <a:t> </a:t>
            </a:r>
            <a:r>
              <a:rPr sz="2200" dirty="0" err="1"/>
              <a:t>sociálno-komunikačný</a:t>
            </a:r>
            <a:r>
              <a:rPr sz="2200" dirty="0"/>
              <a:t> </a:t>
            </a:r>
            <a:r>
              <a:rPr sz="2200" dirty="0" err="1"/>
              <a:t>systém</a:t>
            </a:r>
            <a:r>
              <a:rPr sz="2200" dirty="0"/>
              <a:t>. </a:t>
            </a:r>
          </a:p>
          <a:p>
            <a:pPr marL="296872" indent="-296872" defTabSz="390174">
              <a:lnSpc>
                <a:spcPct val="160000"/>
              </a:lnSpc>
              <a:spcBef>
                <a:spcPts val="0"/>
              </a:spcBef>
              <a:defRPr sz="3040"/>
            </a:pPr>
            <a:r>
              <a:rPr sz="2200" dirty="0" err="1"/>
              <a:t>Individuálny</a:t>
            </a:r>
            <a:r>
              <a:rPr sz="2200" dirty="0"/>
              <a:t> </a:t>
            </a:r>
            <a:r>
              <a:rPr sz="2200" dirty="0" err="1"/>
              <a:t>bilingvizmus</a:t>
            </a:r>
            <a:r>
              <a:rPr sz="2200" dirty="0"/>
              <a:t> </a:t>
            </a:r>
            <a:r>
              <a:rPr sz="2200" dirty="0" err="1"/>
              <a:t>však</a:t>
            </a:r>
            <a:r>
              <a:rPr sz="2200" dirty="0"/>
              <a:t> </a:t>
            </a:r>
            <a:r>
              <a:rPr sz="2200" dirty="0" err="1"/>
              <a:t>nemusí</a:t>
            </a:r>
            <a:r>
              <a:rPr sz="2200" dirty="0"/>
              <a:t> </a:t>
            </a:r>
            <a:r>
              <a:rPr sz="2200" dirty="0" err="1"/>
              <a:t>viesť</a:t>
            </a:r>
            <a:r>
              <a:rPr sz="2200" dirty="0"/>
              <a:t> k </a:t>
            </a:r>
            <a:r>
              <a:rPr sz="2200" dirty="0" err="1"/>
              <a:t>tomu</a:t>
            </a:r>
            <a:r>
              <a:rPr sz="2200" dirty="0"/>
              <a:t>, aby </a:t>
            </a:r>
            <a:r>
              <a:rPr sz="2200" dirty="0" err="1"/>
              <a:t>príslušný</a:t>
            </a:r>
            <a:r>
              <a:rPr sz="2200" dirty="0"/>
              <a:t> </a:t>
            </a:r>
            <a:r>
              <a:rPr sz="2200" dirty="0" err="1"/>
              <a:t>jazykový</a:t>
            </a:r>
            <a:r>
              <a:rPr sz="2200" dirty="0"/>
              <a:t> </a:t>
            </a:r>
            <a:r>
              <a:rPr sz="2200" dirty="0" err="1"/>
              <a:t>kolektív</a:t>
            </a:r>
            <a:r>
              <a:rPr sz="2200" dirty="0"/>
              <a:t> </a:t>
            </a:r>
            <a:r>
              <a:rPr sz="2200" dirty="0" err="1"/>
              <a:t>musel</a:t>
            </a:r>
            <a:r>
              <a:rPr sz="2200" dirty="0"/>
              <a:t> </a:t>
            </a:r>
            <a:r>
              <a:rPr sz="2200" dirty="0" err="1"/>
              <a:t>byť</a:t>
            </a:r>
            <a:r>
              <a:rPr sz="2200" dirty="0"/>
              <a:t> </a:t>
            </a:r>
            <a:r>
              <a:rPr sz="2200" dirty="0" err="1"/>
              <a:t>viacjazyčný</a:t>
            </a:r>
            <a:r>
              <a:rPr sz="2200" dirty="0"/>
              <a:t>. </a:t>
            </a:r>
            <a:endParaRPr lang="sk-SK" sz="2200" dirty="0" smtClean="0"/>
          </a:p>
          <a:p>
            <a:pPr marL="296872" indent="-296872" defTabSz="390174">
              <a:lnSpc>
                <a:spcPct val="160000"/>
              </a:lnSpc>
              <a:spcBef>
                <a:spcPts val="0"/>
              </a:spcBef>
              <a:defRPr sz="3040"/>
            </a:pPr>
            <a:r>
              <a:rPr lang="sk-SK" sz="2200" dirty="0"/>
              <a:t>Sociolingvistické vymedzenie bilingvizmu vychádza z pojmu jazykového kolektívu a spoločensko-komunikačného systému. </a:t>
            </a:r>
          </a:p>
        </p:txBody>
      </p:sp>
    </p:spTree>
    <p:extLst>
      <p:ext uri="{BB962C8B-B14F-4D97-AF65-F5344CB8AC3E}">
        <p14:creationId xmlns:p14="http://schemas.microsoft.com/office/powerpoint/2010/main" val="820619226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ociolingvistické vymedzenie bilingvizmu vychádza z pojmu jazykového kolektívu a spoločensko-komunikačného systému.…"/>
          <p:cNvSpPr txBox="1">
            <a:spLocks noGrp="1"/>
          </p:cNvSpPr>
          <p:nvPr>
            <p:ph type="body" idx="1"/>
          </p:nvPr>
        </p:nvSpPr>
        <p:spPr>
          <a:xfrm>
            <a:off x="910580" y="640093"/>
            <a:ext cx="10404707" cy="5726840"/>
          </a:xfrm>
        </p:spPr>
        <p:txBody>
          <a:bodyPr rtlCol="0">
            <a:noAutofit/>
          </a:bodyPr>
          <a:lstStyle/>
          <a:p>
            <a:pPr marL="220663" indent="-220663" defTabSz="340889">
              <a:lnSpc>
                <a:spcPct val="160000"/>
              </a:lnSpc>
              <a:spcBef>
                <a:spcPts val="0"/>
              </a:spcBef>
              <a:defRPr sz="2656"/>
            </a:pPr>
            <a:r>
              <a:rPr sz="2100" dirty="0" err="1" smtClean="0"/>
              <a:t>Bilingvizmus</a:t>
            </a:r>
            <a:r>
              <a:rPr sz="2100" dirty="0" smtClean="0"/>
              <a:t> </a:t>
            </a:r>
            <a:r>
              <a:rPr sz="2100" dirty="0"/>
              <a:t>je </a:t>
            </a:r>
            <a:r>
              <a:rPr sz="2100" dirty="0" err="1"/>
              <a:t>koexistenciou</a:t>
            </a:r>
            <a:r>
              <a:rPr sz="2100" dirty="0"/>
              <a:t> </a:t>
            </a:r>
            <a:r>
              <a:rPr sz="2100" dirty="0" err="1"/>
              <a:t>dvoch</a:t>
            </a:r>
            <a:r>
              <a:rPr sz="2100" dirty="0"/>
              <a:t> </a:t>
            </a:r>
            <a:r>
              <a:rPr sz="2100" dirty="0" err="1"/>
              <a:t>jazykov</a:t>
            </a:r>
            <a:r>
              <a:rPr sz="2100" dirty="0"/>
              <a:t> v </a:t>
            </a:r>
            <a:r>
              <a:rPr sz="2100" dirty="0" err="1"/>
              <a:t>rámci</a:t>
            </a:r>
            <a:r>
              <a:rPr sz="2100" dirty="0"/>
              <a:t> </a:t>
            </a:r>
            <a:r>
              <a:rPr sz="2100" dirty="0" err="1"/>
              <a:t>jedného</a:t>
            </a:r>
            <a:r>
              <a:rPr sz="2100" dirty="0"/>
              <a:t> </a:t>
            </a:r>
            <a:r>
              <a:rPr sz="2100" dirty="0" err="1"/>
              <a:t>jazykového</a:t>
            </a:r>
            <a:r>
              <a:rPr sz="2100" dirty="0"/>
              <a:t> </a:t>
            </a:r>
            <a:r>
              <a:rPr sz="2100" dirty="0" err="1"/>
              <a:t>kolektívu</a:t>
            </a:r>
            <a:r>
              <a:rPr sz="2100" dirty="0"/>
              <a:t>, </a:t>
            </a:r>
            <a:r>
              <a:rPr sz="2100" dirty="0" err="1"/>
              <a:t>používajúceho</a:t>
            </a:r>
            <a:r>
              <a:rPr sz="2100" dirty="0"/>
              <a:t> </a:t>
            </a:r>
            <a:r>
              <a:rPr sz="2100" dirty="0" err="1"/>
              <a:t>tieto</a:t>
            </a:r>
            <a:r>
              <a:rPr sz="2100" dirty="0"/>
              <a:t> </a:t>
            </a:r>
            <a:r>
              <a:rPr sz="2100" dirty="0" err="1"/>
              <a:t>jazyky</a:t>
            </a:r>
            <a:r>
              <a:rPr sz="2100" dirty="0"/>
              <a:t> v </a:t>
            </a:r>
            <a:r>
              <a:rPr sz="2100" dirty="0" err="1"/>
              <a:t>rôznych</a:t>
            </a:r>
            <a:r>
              <a:rPr sz="2100" dirty="0"/>
              <a:t> </a:t>
            </a:r>
            <a:r>
              <a:rPr sz="2100" dirty="0" err="1"/>
              <a:t>komunikačných</a:t>
            </a:r>
            <a:r>
              <a:rPr sz="2100" dirty="0"/>
              <a:t> </a:t>
            </a:r>
            <a:r>
              <a:rPr sz="2100" dirty="0" err="1"/>
              <a:t>sférach</a:t>
            </a:r>
            <a:r>
              <a:rPr sz="2100" dirty="0"/>
              <a:t>. Oba </a:t>
            </a:r>
            <a:r>
              <a:rPr sz="2100" dirty="0" err="1"/>
              <a:t>jazyky</a:t>
            </a:r>
            <a:r>
              <a:rPr sz="2100" dirty="0"/>
              <a:t> </a:t>
            </a:r>
            <a:r>
              <a:rPr sz="2100" dirty="0" err="1"/>
              <a:t>tak</a:t>
            </a:r>
            <a:r>
              <a:rPr sz="2100" dirty="0"/>
              <a:t> </a:t>
            </a:r>
            <a:r>
              <a:rPr sz="2100" dirty="0" err="1"/>
              <a:t>slúžia</a:t>
            </a:r>
            <a:r>
              <a:rPr sz="2100" dirty="0"/>
              <a:t> </a:t>
            </a:r>
            <a:r>
              <a:rPr sz="2100" dirty="0" err="1"/>
              <a:t>jednému</a:t>
            </a:r>
            <a:r>
              <a:rPr sz="2100" dirty="0"/>
              <a:t> </a:t>
            </a:r>
            <a:r>
              <a:rPr sz="2100" dirty="0" err="1"/>
              <a:t>spoločenstvu</a:t>
            </a:r>
            <a:r>
              <a:rPr sz="2100" dirty="0"/>
              <a:t>, </a:t>
            </a:r>
            <a:r>
              <a:rPr sz="2100" dirty="0" err="1"/>
              <a:t>vytvárajú</a:t>
            </a:r>
            <a:r>
              <a:rPr sz="2100" dirty="0"/>
              <a:t> </a:t>
            </a:r>
            <a:r>
              <a:rPr sz="2100" dirty="0" err="1"/>
              <a:t>jeden</a:t>
            </a:r>
            <a:r>
              <a:rPr sz="2100" dirty="0"/>
              <a:t> </a:t>
            </a:r>
            <a:r>
              <a:rPr sz="2100" dirty="0" err="1"/>
              <a:t>sociálno-komunikačný</a:t>
            </a:r>
            <a:r>
              <a:rPr sz="2100" dirty="0"/>
              <a:t> </a:t>
            </a:r>
            <a:r>
              <a:rPr sz="2100" dirty="0" err="1"/>
              <a:t>systém</a:t>
            </a:r>
            <a:r>
              <a:rPr sz="2100" dirty="0"/>
              <a:t> a </a:t>
            </a:r>
            <a:r>
              <a:rPr sz="2100" dirty="0" err="1"/>
              <a:t>funkčne</a:t>
            </a:r>
            <a:r>
              <a:rPr sz="2100" dirty="0"/>
              <a:t> </a:t>
            </a:r>
            <a:r>
              <a:rPr sz="2100" dirty="0" err="1"/>
              <a:t>sa</a:t>
            </a:r>
            <a:r>
              <a:rPr sz="2100" dirty="0"/>
              <a:t> </a:t>
            </a:r>
            <a:r>
              <a:rPr sz="2100" dirty="0" err="1"/>
              <a:t>vzájomne</a:t>
            </a:r>
            <a:r>
              <a:rPr sz="2100" dirty="0"/>
              <a:t> </a:t>
            </a:r>
            <a:r>
              <a:rPr sz="2100" dirty="0" err="1"/>
              <a:t>dopĺňajú</a:t>
            </a:r>
            <a:r>
              <a:rPr sz="2100" dirty="0"/>
              <a:t>. </a:t>
            </a:r>
          </a:p>
          <a:p>
            <a:pPr marL="220663" indent="-220663" defTabSz="340889">
              <a:lnSpc>
                <a:spcPct val="160000"/>
              </a:lnSpc>
              <a:spcBef>
                <a:spcPts val="0"/>
              </a:spcBef>
              <a:defRPr sz="2656"/>
            </a:pPr>
            <a:r>
              <a:rPr sz="2100" dirty="0" err="1"/>
              <a:t>Značne</a:t>
            </a:r>
            <a:r>
              <a:rPr sz="2100" dirty="0"/>
              <a:t> </a:t>
            </a:r>
            <a:r>
              <a:rPr sz="2100" dirty="0" err="1"/>
              <a:t>rozšíreným</a:t>
            </a:r>
            <a:r>
              <a:rPr sz="2100" dirty="0"/>
              <a:t> </a:t>
            </a:r>
            <a:r>
              <a:rPr sz="2100" dirty="0" err="1"/>
              <a:t>typom</a:t>
            </a:r>
            <a:r>
              <a:rPr sz="2100" dirty="0"/>
              <a:t> </a:t>
            </a:r>
            <a:r>
              <a:rPr sz="2100" dirty="0" err="1"/>
              <a:t>dvojjazyčných</a:t>
            </a:r>
            <a:r>
              <a:rPr sz="2100" dirty="0"/>
              <a:t> </a:t>
            </a:r>
            <a:r>
              <a:rPr sz="2100" dirty="0" err="1"/>
              <a:t>sociálno-komunikačných</a:t>
            </a:r>
            <a:r>
              <a:rPr sz="2100" dirty="0"/>
              <a:t> </a:t>
            </a:r>
            <a:r>
              <a:rPr sz="2100" dirty="0" err="1"/>
              <a:t>systémov</a:t>
            </a:r>
            <a:r>
              <a:rPr sz="2100" dirty="0"/>
              <a:t> </a:t>
            </a:r>
            <a:r>
              <a:rPr sz="2100" dirty="0" err="1"/>
              <a:t>sú</a:t>
            </a:r>
            <a:r>
              <a:rPr sz="2100" dirty="0"/>
              <a:t> </a:t>
            </a:r>
            <a:r>
              <a:rPr sz="2100" dirty="0" err="1"/>
              <a:t>systémy</a:t>
            </a:r>
            <a:r>
              <a:rPr sz="2100" dirty="0"/>
              <a:t>, </a:t>
            </a:r>
            <a:r>
              <a:rPr sz="2100" dirty="0" err="1"/>
              <a:t>ktoré</a:t>
            </a:r>
            <a:r>
              <a:rPr sz="2100" dirty="0"/>
              <a:t> </a:t>
            </a:r>
            <a:r>
              <a:rPr sz="2100" dirty="0" err="1"/>
              <a:t>sú</a:t>
            </a:r>
            <a:r>
              <a:rPr sz="2100" dirty="0"/>
              <a:t> </a:t>
            </a:r>
            <a:r>
              <a:rPr sz="2100" dirty="0" err="1"/>
              <a:t>tvorené</a:t>
            </a:r>
            <a:r>
              <a:rPr sz="2100" dirty="0"/>
              <a:t> </a:t>
            </a:r>
            <a:r>
              <a:rPr sz="2100" dirty="0" err="1"/>
              <a:t>jazykom</a:t>
            </a:r>
            <a:r>
              <a:rPr sz="2100" dirty="0"/>
              <a:t> </a:t>
            </a:r>
            <a:r>
              <a:rPr sz="2100" dirty="0" err="1"/>
              <a:t>miestnym</a:t>
            </a:r>
            <a:r>
              <a:rPr sz="2100" dirty="0"/>
              <a:t> a </a:t>
            </a:r>
            <a:r>
              <a:rPr sz="2100" dirty="0" err="1"/>
              <a:t>jazykom</a:t>
            </a:r>
            <a:r>
              <a:rPr sz="2100" dirty="0"/>
              <a:t> </a:t>
            </a:r>
            <a:r>
              <a:rPr sz="2100" dirty="0" err="1"/>
              <a:t>celoštátnym</a:t>
            </a:r>
            <a:r>
              <a:rPr sz="2100" dirty="0"/>
              <a:t>, </a:t>
            </a:r>
            <a:r>
              <a:rPr sz="2100" dirty="0" err="1"/>
              <a:t>ktoré</a:t>
            </a:r>
            <a:r>
              <a:rPr sz="2100" dirty="0"/>
              <a:t> </a:t>
            </a:r>
            <a:r>
              <a:rPr sz="2100" dirty="0" err="1"/>
              <a:t>sa</a:t>
            </a:r>
            <a:r>
              <a:rPr sz="2100" dirty="0"/>
              <a:t> </a:t>
            </a:r>
            <a:r>
              <a:rPr sz="2100" dirty="0" err="1"/>
              <a:t>používa</a:t>
            </a:r>
            <a:r>
              <a:rPr sz="2100" dirty="0"/>
              <a:t> </a:t>
            </a:r>
            <a:r>
              <a:rPr sz="2100" dirty="0" err="1"/>
              <a:t>na</a:t>
            </a:r>
            <a:r>
              <a:rPr sz="2100" dirty="0"/>
              <a:t> </a:t>
            </a:r>
            <a:r>
              <a:rPr sz="2100" dirty="0" err="1"/>
              <a:t>dorozumievanie</a:t>
            </a:r>
            <a:r>
              <a:rPr sz="2100" dirty="0"/>
              <a:t> v </a:t>
            </a:r>
            <a:r>
              <a:rPr sz="2100" dirty="0" err="1"/>
              <a:t>rámci</a:t>
            </a:r>
            <a:r>
              <a:rPr sz="2100" dirty="0"/>
              <a:t> </a:t>
            </a:r>
            <a:r>
              <a:rPr sz="2100" dirty="0" err="1"/>
              <a:t>celého</a:t>
            </a:r>
            <a:r>
              <a:rPr sz="2100" dirty="0"/>
              <a:t> </a:t>
            </a:r>
            <a:r>
              <a:rPr sz="2100" dirty="0" err="1"/>
              <a:t>štátneho</a:t>
            </a:r>
            <a:r>
              <a:rPr sz="2100" dirty="0"/>
              <a:t> </a:t>
            </a:r>
            <a:r>
              <a:rPr sz="2100" dirty="0" err="1"/>
              <a:t>celku</a:t>
            </a:r>
            <a:r>
              <a:rPr sz="2100" dirty="0"/>
              <a:t>.</a:t>
            </a:r>
          </a:p>
          <a:p>
            <a:pPr marL="220663" indent="-220663" defTabSz="340889">
              <a:lnSpc>
                <a:spcPct val="160000"/>
              </a:lnSpc>
              <a:spcBef>
                <a:spcPts val="0"/>
              </a:spcBef>
              <a:defRPr sz="2656"/>
            </a:pPr>
            <a:r>
              <a:rPr sz="2100" dirty="0"/>
              <a:t> </a:t>
            </a:r>
            <a:r>
              <a:rPr sz="2100" dirty="0" err="1"/>
              <a:t>Dvojjazyčnosť</a:t>
            </a:r>
            <a:r>
              <a:rPr sz="2100" dirty="0"/>
              <a:t> </a:t>
            </a:r>
            <a:r>
              <a:rPr sz="2100" dirty="0" err="1"/>
              <a:t>tohto</a:t>
            </a:r>
            <a:r>
              <a:rPr sz="2100" dirty="0"/>
              <a:t> </a:t>
            </a:r>
            <a:r>
              <a:rPr sz="2100" dirty="0" err="1"/>
              <a:t>typu</a:t>
            </a:r>
            <a:r>
              <a:rPr sz="2100" dirty="0"/>
              <a:t> </a:t>
            </a:r>
            <a:r>
              <a:rPr sz="2100" dirty="0" err="1"/>
              <a:t>sa</a:t>
            </a:r>
            <a:r>
              <a:rPr sz="2100" dirty="0"/>
              <a:t> </a:t>
            </a:r>
            <a:r>
              <a:rPr sz="2100" dirty="0" err="1"/>
              <a:t>vyskytuje</a:t>
            </a:r>
            <a:r>
              <a:rPr sz="2100" dirty="0"/>
              <a:t> v </a:t>
            </a:r>
            <a:r>
              <a:rPr sz="2100" dirty="0" err="1"/>
              <a:t>štátoch</a:t>
            </a:r>
            <a:r>
              <a:rPr sz="2100" dirty="0"/>
              <a:t> </a:t>
            </a:r>
            <a:r>
              <a:rPr sz="2100" dirty="0" err="1"/>
              <a:t>rôzneho</a:t>
            </a:r>
            <a:r>
              <a:rPr sz="2100" dirty="0"/>
              <a:t> </a:t>
            </a:r>
            <a:r>
              <a:rPr sz="2100" dirty="0" err="1"/>
              <a:t>spoločenského</a:t>
            </a:r>
            <a:r>
              <a:rPr sz="2100" dirty="0"/>
              <a:t> </a:t>
            </a:r>
            <a:r>
              <a:rPr sz="2100" dirty="0" err="1"/>
              <a:t>zriadenia</a:t>
            </a:r>
            <a:r>
              <a:rPr sz="2100" dirty="0"/>
              <a:t> a </a:t>
            </a:r>
            <a:r>
              <a:rPr sz="2100" dirty="0" err="1"/>
              <a:t>príčiny</a:t>
            </a:r>
            <a:r>
              <a:rPr sz="2100" dirty="0"/>
              <a:t> </a:t>
            </a:r>
            <a:r>
              <a:rPr sz="2100" dirty="0" err="1"/>
              <a:t>ich</a:t>
            </a:r>
            <a:r>
              <a:rPr sz="2100" dirty="0"/>
              <a:t> </a:t>
            </a:r>
            <a:r>
              <a:rPr sz="2100" dirty="0" err="1"/>
              <a:t>vzniku</a:t>
            </a:r>
            <a:r>
              <a:rPr sz="2100" dirty="0"/>
              <a:t> </a:t>
            </a:r>
            <a:r>
              <a:rPr sz="2100" dirty="0" err="1"/>
              <a:t>sú</a:t>
            </a:r>
            <a:r>
              <a:rPr sz="2100" dirty="0"/>
              <a:t> </a:t>
            </a:r>
            <a:r>
              <a:rPr sz="2100" dirty="0" err="1"/>
              <a:t>rôzne</a:t>
            </a:r>
            <a:r>
              <a:rPr sz="2100" dirty="0"/>
              <a:t> (</a:t>
            </a:r>
            <a:r>
              <a:rPr sz="2100" dirty="0" err="1"/>
              <a:t>historické</a:t>
            </a:r>
            <a:r>
              <a:rPr sz="2100" dirty="0"/>
              <a:t> </a:t>
            </a:r>
            <a:r>
              <a:rPr sz="2100" dirty="0" err="1"/>
              <a:t>rozčlenenie</a:t>
            </a:r>
            <a:r>
              <a:rPr sz="2100" dirty="0"/>
              <a:t> </a:t>
            </a:r>
            <a:r>
              <a:rPr sz="2100" dirty="0" err="1"/>
              <a:t>územia</a:t>
            </a:r>
            <a:r>
              <a:rPr sz="2100" dirty="0"/>
              <a:t>, </a:t>
            </a:r>
            <a:r>
              <a:rPr sz="2100" dirty="0" err="1"/>
              <a:t>kolonizácia</a:t>
            </a:r>
            <a:r>
              <a:rPr sz="2100" dirty="0" smtClean="0"/>
              <a:t>).</a:t>
            </a:r>
            <a:endParaRPr lang="sk-SK" sz="2100" dirty="0" smtClean="0"/>
          </a:p>
          <a:p>
            <a:pPr marL="220663" indent="-220663" defTabSz="291604">
              <a:lnSpc>
                <a:spcPct val="160000"/>
              </a:lnSpc>
              <a:spcBef>
                <a:spcPts val="0"/>
              </a:spcBef>
              <a:defRPr sz="2272"/>
            </a:pPr>
            <a:r>
              <a:rPr lang="sk-SK" sz="2100" dirty="0"/>
              <a:t>Fenomén dvoj- a viacjazyčnosti sa podľa neho odlišuje len v počte implikovaných jazykových variantov </a:t>
            </a:r>
          </a:p>
          <a:p>
            <a:pPr marL="220663" indent="-220663" defTabSz="340889">
              <a:lnSpc>
                <a:spcPct val="160000"/>
              </a:lnSpc>
              <a:spcBef>
                <a:spcPts val="0"/>
              </a:spcBef>
              <a:defRPr sz="2656"/>
            </a:pPr>
            <a:endParaRPr sz="2100" dirty="0"/>
          </a:p>
        </p:txBody>
      </p:sp>
    </p:spTree>
    <p:extLst>
      <p:ext uri="{BB962C8B-B14F-4D97-AF65-F5344CB8AC3E}">
        <p14:creationId xmlns:p14="http://schemas.microsoft.com/office/powerpoint/2010/main" val="297116760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odľa J. Štefánika (2004, s. 141) sa termín bilingvizmus/dvojjazyčnosť primárne vzťahuje na „individuálnu jazykovú kompetenciu“, pričom zdôrazňuje, že termín nezahŕňa spoločenské pomery, ako ani skutočné jazykové správanie jedinca, nakoľko ide o kompeten"/>
          <p:cNvSpPr txBox="1">
            <a:spLocks noGrp="1"/>
          </p:cNvSpPr>
          <p:nvPr>
            <p:ph type="body" idx="1"/>
          </p:nvPr>
        </p:nvSpPr>
        <p:spPr>
          <a:xfrm>
            <a:off x="885180" y="550334"/>
            <a:ext cx="10404707" cy="5875866"/>
          </a:xfrm>
        </p:spPr>
        <p:txBody>
          <a:bodyPr rtlCol="0">
            <a:noAutofit/>
          </a:bodyPr>
          <a:lstStyle/>
          <a:p>
            <a:pPr marL="221872" indent="-221872" defTabSz="291604">
              <a:lnSpc>
                <a:spcPct val="160000"/>
              </a:lnSpc>
              <a:spcBef>
                <a:spcPts val="0"/>
              </a:spcBef>
              <a:defRPr sz="2272"/>
            </a:pPr>
            <a:r>
              <a:rPr sz="2000" dirty="0" err="1" smtClean="0"/>
              <a:t>Podľa</a:t>
            </a:r>
            <a:r>
              <a:rPr sz="2000" dirty="0" smtClean="0"/>
              <a:t> J. </a:t>
            </a:r>
            <a:r>
              <a:rPr sz="2000" dirty="0" err="1" smtClean="0"/>
              <a:t>Štefánika</a:t>
            </a:r>
            <a:r>
              <a:rPr sz="2000" dirty="0" smtClean="0"/>
              <a:t> (2004, s. 141) </a:t>
            </a:r>
            <a:r>
              <a:rPr sz="2000" dirty="0" err="1" smtClean="0"/>
              <a:t>sa</a:t>
            </a:r>
            <a:r>
              <a:rPr sz="2000" dirty="0" smtClean="0"/>
              <a:t> </a:t>
            </a:r>
            <a:r>
              <a:rPr sz="2000" dirty="0" err="1" smtClean="0"/>
              <a:t>termín</a:t>
            </a:r>
            <a:r>
              <a:rPr sz="2000" dirty="0" smtClean="0"/>
              <a:t> </a:t>
            </a:r>
            <a:r>
              <a:rPr sz="2000" dirty="0" err="1" smtClean="0"/>
              <a:t>bilingvizmus</a:t>
            </a:r>
            <a:r>
              <a:rPr sz="2000" dirty="0" smtClean="0"/>
              <a:t>/</a:t>
            </a:r>
            <a:r>
              <a:rPr sz="2000" dirty="0" err="1" smtClean="0"/>
              <a:t>dvojjazyčnosť</a:t>
            </a:r>
            <a:r>
              <a:rPr sz="2000" dirty="0" smtClean="0"/>
              <a:t> </a:t>
            </a:r>
            <a:r>
              <a:rPr sz="2000" dirty="0" err="1" smtClean="0"/>
              <a:t>primárne</a:t>
            </a:r>
            <a:r>
              <a:rPr sz="2000" dirty="0" smtClean="0"/>
              <a:t> </a:t>
            </a:r>
            <a:r>
              <a:rPr sz="2000" dirty="0" err="1" smtClean="0"/>
              <a:t>vzťahuje</a:t>
            </a:r>
            <a:r>
              <a:rPr sz="2000" dirty="0" smtClean="0"/>
              <a:t> </a:t>
            </a:r>
            <a:r>
              <a:rPr sz="2000" dirty="0" err="1" smtClean="0"/>
              <a:t>na</a:t>
            </a:r>
            <a:r>
              <a:rPr sz="2000" dirty="0" smtClean="0"/>
              <a:t> „</a:t>
            </a:r>
            <a:r>
              <a:rPr sz="2000" dirty="0" err="1" smtClean="0"/>
              <a:t>individuálnu</a:t>
            </a:r>
            <a:r>
              <a:rPr sz="2000" dirty="0" smtClean="0"/>
              <a:t> </a:t>
            </a:r>
            <a:r>
              <a:rPr sz="2000" dirty="0" err="1" smtClean="0"/>
              <a:t>jazykovú</a:t>
            </a:r>
            <a:r>
              <a:rPr sz="2000" dirty="0" smtClean="0"/>
              <a:t> </a:t>
            </a:r>
            <a:r>
              <a:rPr sz="2000" dirty="0" err="1" smtClean="0"/>
              <a:t>kompetenciu</a:t>
            </a:r>
            <a:r>
              <a:rPr sz="2000" dirty="0" smtClean="0"/>
              <a:t>“, </a:t>
            </a:r>
            <a:r>
              <a:rPr sz="2000" dirty="0" err="1" smtClean="0"/>
              <a:t>pričom</a:t>
            </a:r>
            <a:r>
              <a:rPr sz="2000" dirty="0" smtClean="0"/>
              <a:t> </a:t>
            </a:r>
            <a:r>
              <a:rPr sz="2000" dirty="0" err="1" smtClean="0"/>
              <a:t>zdôrazňuje</a:t>
            </a:r>
            <a:r>
              <a:rPr sz="2000" dirty="0" smtClean="0"/>
              <a:t>, </a:t>
            </a:r>
            <a:r>
              <a:rPr sz="2000" dirty="0" err="1" smtClean="0"/>
              <a:t>že</a:t>
            </a:r>
            <a:r>
              <a:rPr sz="2000" dirty="0" smtClean="0"/>
              <a:t> </a:t>
            </a:r>
            <a:r>
              <a:rPr sz="2000" dirty="0" err="1" smtClean="0"/>
              <a:t>termín</a:t>
            </a:r>
            <a:r>
              <a:rPr sz="2000" dirty="0" smtClean="0"/>
              <a:t> </a:t>
            </a:r>
            <a:r>
              <a:rPr sz="2000" dirty="0" err="1" smtClean="0"/>
              <a:t>nezahŕňa</a:t>
            </a:r>
            <a:r>
              <a:rPr sz="2000" dirty="0" smtClean="0"/>
              <a:t> </a:t>
            </a:r>
            <a:r>
              <a:rPr sz="2000" dirty="0" err="1" smtClean="0"/>
              <a:t>spoločenské</a:t>
            </a:r>
            <a:r>
              <a:rPr sz="2000" dirty="0" smtClean="0"/>
              <a:t> </a:t>
            </a:r>
            <a:r>
              <a:rPr sz="2000" dirty="0" err="1" smtClean="0"/>
              <a:t>pomery</a:t>
            </a:r>
            <a:r>
              <a:rPr sz="2000" dirty="0" smtClean="0"/>
              <a:t>, </a:t>
            </a:r>
            <a:r>
              <a:rPr sz="2000" dirty="0" err="1" smtClean="0"/>
              <a:t>ako</a:t>
            </a:r>
            <a:r>
              <a:rPr sz="2000" dirty="0" smtClean="0"/>
              <a:t> </a:t>
            </a:r>
            <a:r>
              <a:rPr sz="2000" dirty="0" err="1" smtClean="0"/>
              <a:t>ani</a:t>
            </a:r>
            <a:r>
              <a:rPr sz="2000" dirty="0" smtClean="0"/>
              <a:t> </a:t>
            </a:r>
            <a:r>
              <a:rPr sz="2000" dirty="0" err="1" smtClean="0"/>
              <a:t>skutočné</a:t>
            </a:r>
            <a:r>
              <a:rPr sz="2000" dirty="0" smtClean="0"/>
              <a:t> </a:t>
            </a:r>
            <a:r>
              <a:rPr sz="2000" dirty="0" err="1" smtClean="0"/>
              <a:t>jazykové</a:t>
            </a:r>
            <a:r>
              <a:rPr sz="2000" dirty="0" smtClean="0"/>
              <a:t> </a:t>
            </a:r>
            <a:r>
              <a:rPr sz="2000" dirty="0" err="1" smtClean="0"/>
              <a:t>správanie</a:t>
            </a:r>
            <a:r>
              <a:rPr sz="2000" dirty="0" smtClean="0"/>
              <a:t> </a:t>
            </a:r>
            <a:r>
              <a:rPr sz="2000" dirty="0" err="1" smtClean="0"/>
              <a:t>jedinca</a:t>
            </a:r>
            <a:r>
              <a:rPr sz="2000" dirty="0" smtClean="0"/>
              <a:t>, </a:t>
            </a:r>
            <a:r>
              <a:rPr sz="2000" dirty="0" err="1" smtClean="0"/>
              <a:t>nakoľko</a:t>
            </a:r>
            <a:r>
              <a:rPr sz="2000" dirty="0" smtClean="0"/>
              <a:t> ide o </a:t>
            </a:r>
            <a:r>
              <a:rPr sz="2000" dirty="0" err="1" smtClean="0"/>
              <a:t>kompetenciu</a:t>
            </a:r>
            <a:r>
              <a:rPr sz="2000" dirty="0" smtClean="0"/>
              <a:t>, </a:t>
            </a:r>
            <a:r>
              <a:rPr sz="2000" dirty="0" err="1" smtClean="0"/>
              <a:t>nie</a:t>
            </a:r>
            <a:r>
              <a:rPr sz="2000" dirty="0" smtClean="0"/>
              <a:t> o </a:t>
            </a:r>
            <a:r>
              <a:rPr sz="2000" dirty="0" err="1" smtClean="0"/>
              <a:t>performanciu</a:t>
            </a:r>
            <a:r>
              <a:rPr sz="2000" dirty="0" smtClean="0"/>
              <a:t>. </a:t>
            </a:r>
          </a:p>
          <a:p>
            <a:pPr marL="221872" indent="-221872" defTabSz="291604">
              <a:lnSpc>
                <a:spcPct val="160000"/>
              </a:lnSpc>
              <a:spcBef>
                <a:spcPts val="0"/>
              </a:spcBef>
              <a:defRPr sz="2272"/>
            </a:pPr>
            <a:r>
              <a:rPr sz="2000" dirty="0" smtClean="0"/>
              <a:t>L</a:t>
            </a:r>
            <a:r>
              <a:rPr sz="2000" dirty="0"/>
              <a:t>. Bloomfield </a:t>
            </a:r>
            <a:r>
              <a:rPr sz="2000" dirty="0" err="1"/>
              <a:t>dokonca</a:t>
            </a:r>
            <a:r>
              <a:rPr sz="2000" dirty="0"/>
              <a:t> </a:t>
            </a:r>
            <a:r>
              <a:rPr sz="2000" dirty="0" err="1"/>
              <a:t>kategoricky</a:t>
            </a:r>
            <a:r>
              <a:rPr sz="2000" dirty="0"/>
              <a:t> </a:t>
            </a:r>
            <a:r>
              <a:rPr sz="2000" dirty="0" err="1"/>
              <a:t>vyhlásil</a:t>
            </a:r>
            <a:r>
              <a:rPr sz="2000" dirty="0"/>
              <a:t>, </a:t>
            </a:r>
            <a:r>
              <a:rPr sz="2000" dirty="0" err="1"/>
              <a:t>že</a:t>
            </a:r>
            <a:r>
              <a:rPr sz="2000" dirty="0"/>
              <a:t> </a:t>
            </a:r>
            <a:r>
              <a:rPr sz="2000" dirty="0" err="1"/>
              <a:t>dvojjazyčnosť</a:t>
            </a:r>
            <a:r>
              <a:rPr sz="2000" dirty="0"/>
              <a:t> </a:t>
            </a:r>
            <a:r>
              <a:rPr sz="2000" dirty="0" err="1"/>
              <a:t>nie</a:t>
            </a:r>
            <a:r>
              <a:rPr sz="2000" dirty="0"/>
              <a:t> je </a:t>
            </a:r>
            <a:r>
              <a:rPr sz="2000" dirty="0" err="1"/>
              <a:t>častý</a:t>
            </a:r>
            <a:r>
              <a:rPr sz="2000" dirty="0"/>
              <a:t> </a:t>
            </a:r>
            <a:r>
              <a:rPr sz="2000" dirty="0" err="1"/>
              <a:t>jav.</a:t>
            </a:r>
            <a:r>
              <a:rPr sz="2000" dirty="0"/>
              <a:t> (Bloomfield, 1927, s. 463) </a:t>
            </a:r>
            <a:endParaRPr lang="sk-SK" sz="2000" dirty="0" smtClean="0"/>
          </a:p>
          <a:p>
            <a:pPr marL="221872" indent="-221872" defTabSz="291604">
              <a:lnSpc>
                <a:spcPct val="160000"/>
              </a:lnSpc>
              <a:spcBef>
                <a:spcPts val="0"/>
              </a:spcBef>
              <a:defRPr sz="2272"/>
            </a:pPr>
            <a:r>
              <a:rPr lang="sk-SK" sz="2000" dirty="0"/>
              <a:t>Lingvistický výskum 20. storočia sa značne obmedzil na skúmanie jednojazyčnosti.  </a:t>
            </a:r>
          </a:p>
          <a:p>
            <a:pPr marL="221872" indent="-221872" defTabSz="291604">
              <a:lnSpc>
                <a:spcPct val="160000"/>
              </a:lnSpc>
              <a:spcBef>
                <a:spcPts val="0"/>
              </a:spcBef>
              <a:defRPr sz="2272"/>
            </a:pPr>
            <a:r>
              <a:rPr sz="2000" dirty="0" err="1" smtClean="0"/>
              <a:t>História</a:t>
            </a:r>
            <a:r>
              <a:rPr sz="2000" dirty="0" smtClean="0"/>
              <a:t> </a:t>
            </a:r>
            <a:r>
              <a:rPr sz="2000" dirty="0" err="1"/>
              <a:t>dvoj</a:t>
            </a:r>
            <a:r>
              <a:rPr sz="2000" dirty="0"/>
              <a:t>- </a:t>
            </a:r>
            <a:r>
              <a:rPr sz="2000" dirty="0" err="1"/>
              <a:t>či</a:t>
            </a:r>
            <a:r>
              <a:rPr sz="2000" dirty="0"/>
              <a:t> </a:t>
            </a:r>
            <a:r>
              <a:rPr sz="2000" dirty="0" err="1"/>
              <a:t>viacjazyčnosti</a:t>
            </a:r>
            <a:r>
              <a:rPr sz="2000" dirty="0"/>
              <a:t> je </a:t>
            </a:r>
            <a:r>
              <a:rPr sz="2000" dirty="0" err="1"/>
              <a:t>však</a:t>
            </a:r>
            <a:r>
              <a:rPr sz="2000" dirty="0"/>
              <a:t> </a:t>
            </a:r>
            <a:r>
              <a:rPr sz="2000" dirty="0" err="1"/>
              <a:t>stará</a:t>
            </a:r>
            <a:r>
              <a:rPr sz="2000" dirty="0"/>
              <a:t> </a:t>
            </a:r>
            <a:r>
              <a:rPr sz="2000" dirty="0" err="1"/>
              <a:t>ako</a:t>
            </a:r>
            <a:r>
              <a:rPr sz="2000" dirty="0"/>
              <a:t> </a:t>
            </a:r>
            <a:r>
              <a:rPr sz="2000" dirty="0" err="1"/>
              <a:t>etnické</a:t>
            </a:r>
            <a:r>
              <a:rPr sz="2000" dirty="0"/>
              <a:t> </a:t>
            </a:r>
            <a:r>
              <a:rPr sz="2000" dirty="0" err="1"/>
              <a:t>kontakty</a:t>
            </a:r>
            <a:r>
              <a:rPr sz="2000" dirty="0"/>
              <a:t> </a:t>
            </a:r>
            <a:r>
              <a:rPr sz="2000" dirty="0" err="1"/>
              <a:t>samé</a:t>
            </a:r>
            <a:r>
              <a:rPr sz="2000" dirty="0"/>
              <a:t>. </a:t>
            </a:r>
            <a:r>
              <a:rPr sz="2000" dirty="0" err="1"/>
              <a:t>Dôkazom</a:t>
            </a:r>
            <a:r>
              <a:rPr sz="2000" dirty="0"/>
              <a:t> </a:t>
            </a:r>
            <a:r>
              <a:rPr sz="2000" dirty="0" err="1"/>
              <a:t>sú</a:t>
            </a:r>
            <a:r>
              <a:rPr sz="2000" dirty="0"/>
              <a:t> </a:t>
            </a:r>
            <a:r>
              <a:rPr sz="2000" dirty="0" err="1"/>
              <a:t>geografické</a:t>
            </a:r>
            <a:r>
              <a:rPr sz="2000" dirty="0"/>
              <a:t>, </a:t>
            </a:r>
            <a:r>
              <a:rPr sz="2000" dirty="0" err="1"/>
              <a:t>politické</a:t>
            </a:r>
            <a:r>
              <a:rPr sz="2000" dirty="0"/>
              <a:t>, </a:t>
            </a:r>
            <a:r>
              <a:rPr sz="2000" dirty="0" err="1"/>
              <a:t>hospodárske</a:t>
            </a:r>
            <a:r>
              <a:rPr sz="2000" dirty="0"/>
              <a:t> </a:t>
            </a:r>
            <a:r>
              <a:rPr sz="2000" dirty="0" err="1"/>
              <a:t>i</a:t>
            </a:r>
            <a:r>
              <a:rPr sz="2000" dirty="0"/>
              <a:t> </a:t>
            </a:r>
            <a:r>
              <a:rPr sz="2000" dirty="0" err="1"/>
              <a:t>kultúrne</a:t>
            </a:r>
            <a:r>
              <a:rPr sz="2000" dirty="0"/>
              <a:t> </a:t>
            </a:r>
            <a:r>
              <a:rPr sz="2000" dirty="0" err="1"/>
              <a:t>strety</a:t>
            </a:r>
            <a:r>
              <a:rPr sz="2000" dirty="0"/>
              <a:t> </a:t>
            </a:r>
            <a:r>
              <a:rPr sz="2000" dirty="0" err="1"/>
              <a:t>rôznych</a:t>
            </a:r>
            <a:r>
              <a:rPr sz="2000" dirty="0"/>
              <a:t> </a:t>
            </a:r>
            <a:r>
              <a:rPr sz="2000" dirty="0" err="1"/>
              <a:t>etník</a:t>
            </a:r>
            <a:r>
              <a:rPr sz="2000" dirty="0"/>
              <a:t>, </a:t>
            </a:r>
            <a:r>
              <a:rPr sz="2000" dirty="0" err="1"/>
              <a:t>ktorých</a:t>
            </a:r>
            <a:r>
              <a:rPr sz="2000" dirty="0"/>
              <a:t> </a:t>
            </a:r>
            <a:r>
              <a:rPr sz="2000" dirty="0" err="1"/>
              <a:t>predpokladom</a:t>
            </a:r>
            <a:r>
              <a:rPr sz="2000" dirty="0"/>
              <a:t> je </a:t>
            </a:r>
            <a:r>
              <a:rPr sz="2000" dirty="0" err="1"/>
              <a:t>vzájomná</a:t>
            </a:r>
            <a:r>
              <a:rPr sz="2000" dirty="0"/>
              <a:t> </a:t>
            </a:r>
            <a:r>
              <a:rPr sz="2000" dirty="0" err="1"/>
              <a:t>komunikácia</a:t>
            </a:r>
            <a:r>
              <a:rPr sz="2000" dirty="0"/>
              <a:t> </a:t>
            </a:r>
            <a:r>
              <a:rPr sz="2000" dirty="0" err="1"/>
              <a:t>skupín</a:t>
            </a:r>
            <a:r>
              <a:rPr sz="2000" dirty="0"/>
              <a:t>. </a:t>
            </a:r>
          </a:p>
          <a:p>
            <a:pPr marL="221872" indent="-221872" defTabSz="291604">
              <a:lnSpc>
                <a:spcPct val="160000"/>
              </a:lnSpc>
              <a:spcBef>
                <a:spcPts val="0"/>
              </a:spcBef>
              <a:defRPr sz="2272"/>
            </a:pPr>
            <a:r>
              <a:rPr sz="2000" dirty="0" err="1"/>
              <a:t>Dnes</a:t>
            </a:r>
            <a:r>
              <a:rPr sz="2000" dirty="0"/>
              <a:t> </a:t>
            </a:r>
            <a:r>
              <a:rPr sz="2000" dirty="0" err="1"/>
              <a:t>už</a:t>
            </a:r>
            <a:r>
              <a:rPr sz="2000" dirty="0"/>
              <a:t> </a:t>
            </a:r>
            <a:r>
              <a:rPr sz="2000" dirty="0" err="1"/>
              <a:t>pravdepodobne</a:t>
            </a:r>
            <a:r>
              <a:rPr sz="2000" dirty="0"/>
              <a:t> </a:t>
            </a:r>
            <a:r>
              <a:rPr sz="2000" dirty="0" err="1"/>
              <a:t>neexistuje</a:t>
            </a:r>
            <a:r>
              <a:rPr sz="2000" dirty="0"/>
              <a:t> </a:t>
            </a:r>
            <a:r>
              <a:rPr sz="2000" dirty="0" err="1"/>
              <a:t>jazyk</a:t>
            </a:r>
            <a:r>
              <a:rPr sz="2000" dirty="0"/>
              <a:t>, </a:t>
            </a:r>
            <a:r>
              <a:rPr sz="2000" dirty="0" err="1"/>
              <a:t>ktorý</a:t>
            </a:r>
            <a:r>
              <a:rPr sz="2000" dirty="0"/>
              <a:t> by </a:t>
            </a:r>
            <a:r>
              <a:rPr sz="2000" dirty="0" err="1"/>
              <a:t>neasimiloval</a:t>
            </a:r>
            <a:r>
              <a:rPr sz="2000" dirty="0"/>
              <a:t> </a:t>
            </a:r>
            <a:r>
              <a:rPr sz="2000" dirty="0" err="1"/>
              <a:t>či</a:t>
            </a:r>
            <a:r>
              <a:rPr sz="2000" dirty="0"/>
              <a:t> </a:t>
            </a:r>
            <a:r>
              <a:rPr sz="2000" dirty="0" err="1"/>
              <a:t>neakomodoval</a:t>
            </a:r>
            <a:r>
              <a:rPr sz="2000" dirty="0"/>
              <a:t> </a:t>
            </a:r>
            <a:r>
              <a:rPr sz="2000" dirty="0" err="1"/>
              <a:t>nejaké</a:t>
            </a:r>
            <a:r>
              <a:rPr sz="2000" dirty="0"/>
              <a:t> </a:t>
            </a:r>
            <a:r>
              <a:rPr sz="2000" dirty="0" err="1"/>
              <a:t>prvky</a:t>
            </a:r>
            <a:r>
              <a:rPr sz="2000" dirty="0"/>
              <a:t> z </a:t>
            </a:r>
            <a:r>
              <a:rPr sz="2000" dirty="0" err="1"/>
              <a:t>iného</a:t>
            </a:r>
            <a:r>
              <a:rPr sz="2000" dirty="0"/>
              <a:t> </a:t>
            </a:r>
            <a:r>
              <a:rPr sz="2000" dirty="0" err="1"/>
              <a:t>jazyka</a:t>
            </a:r>
            <a:r>
              <a:rPr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33493780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>
          <a:xfrm>
            <a:off x="1068946" y="763935"/>
            <a:ext cx="10434169" cy="1206533"/>
          </a:xfrm>
        </p:spPr>
        <p:txBody>
          <a:bodyPr/>
          <a:lstStyle/>
          <a:p>
            <a:pPr eaLnBrk="1" hangingPunct="1"/>
            <a:r>
              <a:rPr lang="hu-HU" altLang="sk-SK" sz="4000" b="1" dirty="0" err="1">
                <a:latin typeface="+mn-lt"/>
              </a:rPr>
              <a:t>Diglosia</a:t>
            </a:r>
            <a:endParaRPr lang="sk-SK" altLang="sk-SK" sz="4000" b="1" dirty="0">
              <a:latin typeface="+mn-lt"/>
            </a:endParaRPr>
          </a:p>
        </p:txBody>
      </p:sp>
      <p:sp>
        <p:nvSpPr>
          <p:cNvPr id="5122" name="Rectangle 2"/>
          <p:cNvSpPr>
            <a:spLocks noGrp="1" noChangeArrowheads="1"/>
          </p:cNvSpPr>
          <p:nvPr>
            <p:ph idx="1"/>
          </p:nvPr>
        </p:nvSpPr>
        <p:spPr>
          <a:xfrm>
            <a:off x="685711" y="2194086"/>
            <a:ext cx="10817404" cy="4022201"/>
          </a:xfrm>
        </p:spPr>
        <p:txBody>
          <a:bodyPr rtlCol="0">
            <a:normAutofit/>
          </a:bodyPr>
          <a:lstStyle/>
          <a:p>
            <a:pPr marL="355600" indent="-354013">
              <a:lnSpc>
                <a:spcPct val="150000"/>
              </a:lnSpc>
              <a:spcBef>
                <a:spcPts val="0"/>
              </a:spcBef>
              <a:buClr>
                <a:srgbClr val="FFFFFF"/>
              </a:buClr>
              <a:buSzPct val="45000"/>
              <a:buFont typeface="Wingdings" panose="05000000000000000000" pitchFamily="2" charset="2"/>
              <a:buChar char=""/>
              <a:tabLst>
                <a:tab pos="342866" algn="l"/>
                <a:tab pos="447630" algn="l"/>
                <a:tab pos="896848" algn="l"/>
                <a:tab pos="1346065" algn="l"/>
                <a:tab pos="1795283" algn="l"/>
                <a:tab pos="2244501" algn="l"/>
                <a:tab pos="2693719" algn="l"/>
                <a:tab pos="3142936" algn="l"/>
                <a:tab pos="3592154" algn="l"/>
                <a:tab pos="4041371" algn="l"/>
                <a:tab pos="4490589" algn="l"/>
                <a:tab pos="4939806" algn="l"/>
                <a:tab pos="5389024" algn="l"/>
                <a:tab pos="5838241" algn="l"/>
                <a:tab pos="6287459" algn="l"/>
                <a:tab pos="6736676" algn="l"/>
                <a:tab pos="7185894" algn="l"/>
                <a:tab pos="7635111" algn="l"/>
                <a:tab pos="8084329" algn="l"/>
                <a:tab pos="8533547" algn="l"/>
                <a:tab pos="8982765" algn="l"/>
                <a:tab pos="9409759" algn="l"/>
                <a:tab pos="10133587" algn="l"/>
              </a:tabLst>
              <a:defRPr/>
            </a:pPr>
            <a:r>
              <a:rPr lang="sk-SK" altLang="sk-SK" sz="2400" dirty="0" err="1"/>
              <a:t>Diglosia</a:t>
            </a:r>
            <a:r>
              <a:rPr lang="sk-SK" altLang="sk-SK" sz="2400" dirty="0"/>
              <a:t> je špecifický typ bilingvizmu.</a:t>
            </a:r>
          </a:p>
          <a:p>
            <a:pPr marL="355600" indent="-354013">
              <a:lnSpc>
                <a:spcPct val="150000"/>
              </a:lnSpc>
              <a:spcBef>
                <a:spcPts val="0"/>
              </a:spcBef>
              <a:buClr>
                <a:srgbClr val="FFFFFF"/>
              </a:buClr>
              <a:buSzPct val="45000"/>
              <a:buFont typeface="Wingdings" panose="05000000000000000000" pitchFamily="2" charset="2"/>
              <a:buChar char=""/>
              <a:tabLst>
                <a:tab pos="342866" algn="l"/>
                <a:tab pos="447630" algn="l"/>
                <a:tab pos="896848" algn="l"/>
                <a:tab pos="1346065" algn="l"/>
                <a:tab pos="1795283" algn="l"/>
                <a:tab pos="2244501" algn="l"/>
                <a:tab pos="2693719" algn="l"/>
                <a:tab pos="3142936" algn="l"/>
                <a:tab pos="3592154" algn="l"/>
                <a:tab pos="4041371" algn="l"/>
                <a:tab pos="4490589" algn="l"/>
                <a:tab pos="4939806" algn="l"/>
                <a:tab pos="5389024" algn="l"/>
                <a:tab pos="5838241" algn="l"/>
                <a:tab pos="6287459" algn="l"/>
                <a:tab pos="6736676" algn="l"/>
                <a:tab pos="7185894" algn="l"/>
                <a:tab pos="7635111" algn="l"/>
                <a:tab pos="8084329" algn="l"/>
                <a:tab pos="8533547" algn="l"/>
                <a:tab pos="8982765" algn="l"/>
                <a:tab pos="9409759" algn="l"/>
                <a:tab pos="10133587" algn="l"/>
              </a:tabLst>
              <a:defRPr/>
            </a:pPr>
            <a:r>
              <a:rPr lang="sk-SK" altLang="sk-SK" sz="2400" dirty="0"/>
              <a:t>Je to situácia, „v ktorej koexistujú vedľa seba v celom spoločenstve dve variety jazyka a každá plní svoju presne stanovenú úlohu“. </a:t>
            </a:r>
          </a:p>
          <a:p>
            <a:pPr marL="355600" indent="-354013">
              <a:lnSpc>
                <a:spcPct val="150000"/>
              </a:lnSpc>
              <a:spcBef>
                <a:spcPts val="0"/>
              </a:spcBef>
              <a:buClr>
                <a:srgbClr val="FFFFFF"/>
              </a:buClr>
              <a:buSzPct val="45000"/>
              <a:buFont typeface="Wingdings" panose="05000000000000000000" pitchFamily="2" charset="2"/>
              <a:buChar char=""/>
              <a:tabLst>
                <a:tab pos="342866" algn="l"/>
                <a:tab pos="447630" algn="l"/>
                <a:tab pos="896848" algn="l"/>
                <a:tab pos="1346065" algn="l"/>
                <a:tab pos="1795283" algn="l"/>
                <a:tab pos="2244501" algn="l"/>
                <a:tab pos="2693719" algn="l"/>
                <a:tab pos="3142936" algn="l"/>
                <a:tab pos="3592154" algn="l"/>
                <a:tab pos="4041371" algn="l"/>
                <a:tab pos="4490589" algn="l"/>
                <a:tab pos="4939806" algn="l"/>
                <a:tab pos="5389024" algn="l"/>
                <a:tab pos="5838241" algn="l"/>
                <a:tab pos="6287459" algn="l"/>
                <a:tab pos="6736676" algn="l"/>
                <a:tab pos="7185894" algn="l"/>
                <a:tab pos="7635111" algn="l"/>
                <a:tab pos="8084329" algn="l"/>
                <a:tab pos="8533547" algn="l"/>
                <a:tab pos="8982765" algn="l"/>
                <a:tab pos="9409759" algn="l"/>
                <a:tab pos="10133587" algn="l"/>
              </a:tabLst>
              <a:defRPr/>
            </a:pPr>
            <a:r>
              <a:rPr lang="sk-SK" altLang="sk-SK" sz="2400" dirty="0"/>
              <a:t>V </a:t>
            </a:r>
            <a:r>
              <a:rPr lang="sk-SK" altLang="sk-SK" sz="2400" dirty="0" err="1"/>
              <a:t>diglosnej</a:t>
            </a:r>
            <a:r>
              <a:rPr lang="sk-SK" altLang="sk-SK" sz="2400" dirty="0"/>
              <a:t> situácii nestoja len jazykové variety geneticky súvisiace, ale aj jazyky geneticky nepríbuzné, ak vyhovujú kritériám funkčnej špecifickosti.</a:t>
            </a:r>
          </a:p>
        </p:txBody>
      </p:sp>
    </p:spTree>
    <p:extLst>
      <p:ext uri="{BB962C8B-B14F-4D97-AF65-F5344CB8AC3E}">
        <p14:creationId xmlns:p14="http://schemas.microsoft.com/office/powerpoint/2010/main" val="515570340"/>
      </p:ext>
    </p:extLst>
  </p:cSld>
  <p:clrMapOvr>
    <a:masterClrMapping/>
  </p:clrMapOvr>
  <p:transition spd="med">
    <p:split dir="in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harakteristika bilingvistu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defTabSz="525410"/>
            <a:r>
              <a:rPr lang="sk-SK" altLang="sk-SK" sz="4000" b="1" dirty="0">
                <a:latin typeface="+mn-lt"/>
              </a:rPr>
              <a:t>Charakteristika bilingvistu</a:t>
            </a:r>
          </a:p>
        </p:txBody>
      </p:sp>
      <p:sp>
        <p:nvSpPr>
          <p:cNvPr id="15363" name="Otázkou v dnešnej lingvistike stále zostáva, koho je možné považovať za bilingválneho.…"/>
          <p:cNvSpPr>
            <a:spLocks noGrp="1"/>
          </p:cNvSpPr>
          <p:nvPr>
            <p:ph type="body" idx="1"/>
          </p:nvPr>
        </p:nvSpPr>
        <p:spPr>
          <a:xfrm>
            <a:off x="838200" y="1549400"/>
            <a:ext cx="10515600" cy="4627563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spcBef>
                <a:spcPts val="0"/>
              </a:spcBef>
            </a:pPr>
            <a:r>
              <a:rPr lang="sk-SK" altLang="sk-SK" sz="2400" dirty="0"/>
              <a:t>Otázkou v dnešnej lingvistike stále zostáva, koho je možné považovať za bilingválneho. </a:t>
            </a:r>
          </a:p>
          <a:p>
            <a:pPr eaLnBrk="1" hangingPunct="1">
              <a:lnSpc>
                <a:spcPct val="150000"/>
              </a:lnSpc>
              <a:spcBef>
                <a:spcPts val="0"/>
              </a:spcBef>
            </a:pPr>
            <a:r>
              <a:rPr lang="sk-SK" altLang="sk-SK" sz="2400" dirty="0"/>
              <a:t>Je ním len niekto, kto používa (v ústnej i písanej forme) dva jazyky na úrovni materinského jazyka, či aj ten, kto druhý jazyk ovláda len pasívne alebo ním rozpráva, ale nevie v ňom písať. </a:t>
            </a:r>
          </a:p>
          <a:p>
            <a:pPr eaLnBrk="1" hangingPunct="1">
              <a:lnSpc>
                <a:spcPct val="150000"/>
              </a:lnSpc>
              <a:spcBef>
                <a:spcPts val="0"/>
              </a:spcBef>
            </a:pPr>
            <a:r>
              <a:rPr lang="sk-SK" altLang="sk-SK" sz="2400" dirty="0"/>
              <a:t>C. </a:t>
            </a:r>
            <a:r>
              <a:rPr lang="sk-SK" altLang="sk-SK" sz="2400" dirty="0" err="1"/>
              <a:t>Baker</a:t>
            </a:r>
            <a:r>
              <a:rPr lang="sk-SK" altLang="sk-SK" sz="2400" dirty="0"/>
              <a:t> a S. </a:t>
            </a:r>
            <a:r>
              <a:rPr lang="sk-SK" altLang="sk-SK" sz="2400" dirty="0" err="1"/>
              <a:t>Prys</a:t>
            </a:r>
            <a:r>
              <a:rPr lang="sk-SK" altLang="sk-SK" sz="2400" dirty="0"/>
              <a:t> </a:t>
            </a:r>
            <a:r>
              <a:rPr lang="sk-SK" altLang="sk-SK" sz="2400" dirty="0" err="1"/>
              <a:t>Jones</a:t>
            </a:r>
            <a:r>
              <a:rPr lang="sk-SK" altLang="sk-SK" sz="2400" dirty="0"/>
              <a:t> (1998, s. 2) konkretizujú päť problémov, ktoré považujú za príčinu nejednotnosti definície bilingvistu:</a:t>
            </a:r>
          </a:p>
        </p:txBody>
      </p:sp>
    </p:spTree>
    <p:extLst>
      <p:ext uri="{BB962C8B-B14F-4D97-AF65-F5344CB8AC3E}">
        <p14:creationId xmlns:p14="http://schemas.microsoft.com/office/powerpoint/2010/main" val="84013430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1383</Words>
  <Application>Microsoft Office PowerPoint</Application>
  <PresentationFormat>Širokouhlá</PresentationFormat>
  <Paragraphs>169</Paragraphs>
  <Slides>27</Slides>
  <Notes>5</Notes>
  <HiddenSlides>0</HiddenSlides>
  <MMClips>0</MMClips>
  <ScaleCrop>false</ScaleCrop>
  <HeadingPairs>
    <vt:vector size="6" baseType="variant">
      <vt:variant>
        <vt:lpstr>Použité písma</vt:lpstr>
      </vt:variant>
      <vt:variant>
        <vt:i4>6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27</vt:i4>
      </vt:variant>
    </vt:vector>
  </HeadingPairs>
  <TitlesOfParts>
    <vt:vector size="34" baseType="lpstr">
      <vt:lpstr>Microsoft YaHei</vt:lpstr>
      <vt:lpstr>Arial</vt:lpstr>
      <vt:lpstr>Calibri</vt:lpstr>
      <vt:lpstr>Calibri Light</vt:lpstr>
      <vt:lpstr>Times New Roman</vt:lpstr>
      <vt:lpstr>Wingdings</vt:lpstr>
      <vt:lpstr>Motív Office</vt:lpstr>
      <vt:lpstr>7.  Bilingvizmus</vt:lpstr>
      <vt:lpstr>Časť A  VSTUP DO PROBLEMATIKY</vt:lpstr>
      <vt:lpstr>      </vt:lpstr>
      <vt:lpstr>Prezentácia programu PowerPoint</vt:lpstr>
      <vt:lpstr>Prezentácia programu PowerPoint</vt:lpstr>
      <vt:lpstr>Prezentácia programu PowerPoint</vt:lpstr>
      <vt:lpstr>Prezentácia programu PowerPoint</vt:lpstr>
      <vt:lpstr>Diglosia</vt:lpstr>
      <vt:lpstr>Charakteristika bilingvistu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Procesy v  bilingválnych jazykových spoločenstvách </vt:lpstr>
      <vt:lpstr>Časť B VÝSKUMY</vt:lpstr>
      <vt:lpstr>Bilingvizmus v rodine</vt:lpstr>
      <vt:lpstr>Rozhovor zaznamenaný na južnom Slovensku v slovensko-maďarskej skupine: </vt:lpstr>
      <vt:lpstr>Nahrávka (príklad)</vt:lpstr>
      <vt:lpstr>Výskum 2.</vt:lpstr>
      <vt:lpstr>Etnometodologicky orientovaná konverzačná analýza</vt:lpstr>
      <vt:lpstr>Prezentácia programu PowerPoint</vt:lpstr>
      <vt:lpstr>Prezentácia programu PowerPoint</vt:lpstr>
      <vt:lpstr>Prezentácia programu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8.  Bilingvizmus</dc:title>
  <dc:creator>user</dc:creator>
  <cp:lastModifiedBy>Vajda Barnabás</cp:lastModifiedBy>
  <cp:revision>27</cp:revision>
  <dcterms:created xsi:type="dcterms:W3CDTF">2018-10-20T14:52:40Z</dcterms:created>
  <dcterms:modified xsi:type="dcterms:W3CDTF">2019-12-11T09:53:19Z</dcterms:modified>
</cp:coreProperties>
</file>